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01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41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Вступ. Мета презентації — не переказати Положення, а показати педагогічній раді логіку нової системи оцінювання, її нормативну основу та практичні правила роботи.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Акцентуйте, що наказ №722 вводиться поетапно: з 2026/2027 н.р. — у 1–9 класах. Для гімназії це означає повне практичне застосування вже з цього навчального року.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Цей слайд варто проговорити окремо: оцінка характеризує результат навчання, а не дисципліну, старанність чи ставлення педагога до дитини.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Зверніть увагу колег на різницю шкал за роками навчання та на те, що формувальне оцінювання у 5–12 роках не переноситься механічно у підсумкову оцінку.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Поясніть, що право на оскарження не означає автоматичну зміну оцінки. Воно означає право отримати аргументоване пояснення та пройти визначену процедуру.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Фінал виступу можна завершити формулюванням про схвалення Положення та його подальше введення в дію наказом керівника закладу.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14374" y="507135"/>
            <a:ext cx="607185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D2A448"/>
                </a:solidFill>
                <a:latin typeface="Aptos"/>
              </a:rPr>
              <a:t>ПЕДАГОГІЧНА РАДА • ЛОКАЛЬНИЙ НОРМАТИВНИЙ АКТ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170432"/>
            <a:ext cx="5881255" cy="102181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/>
            <a:r>
              <a:rPr sz="3200" b="1" dirty="0" err="1">
                <a:solidFill>
                  <a:srgbClr val="FFFFFF"/>
                </a:solidFill>
                <a:latin typeface="Aptos"/>
              </a:rPr>
              <a:t>Система</a:t>
            </a:r>
            <a:r>
              <a:rPr sz="32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3200" b="1" dirty="0" err="1">
                <a:solidFill>
                  <a:srgbClr val="FFFFFF"/>
                </a:solidFill>
                <a:latin typeface="Aptos"/>
              </a:rPr>
              <a:t>оцінювання</a:t>
            </a:r>
            <a:r>
              <a:rPr sz="3200" b="1" dirty="0">
                <a:solidFill>
                  <a:srgbClr val="FFFFFF"/>
                </a:solidFill>
                <a:latin typeface="Aptos"/>
              </a:rPr>
              <a:t>
</a:t>
            </a:r>
            <a:r>
              <a:rPr sz="3200" b="1" dirty="0" err="1">
                <a:solidFill>
                  <a:srgbClr val="FFFFFF"/>
                </a:solidFill>
                <a:latin typeface="Aptos"/>
              </a:rPr>
              <a:t>результатів</a:t>
            </a:r>
            <a:r>
              <a:rPr sz="32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3200" b="1" dirty="0" err="1">
                <a:solidFill>
                  <a:srgbClr val="FFFFFF"/>
                </a:solidFill>
                <a:latin typeface="Aptos"/>
              </a:rPr>
              <a:t>навчання</a:t>
            </a:r>
            <a:r>
              <a:rPr sz="32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3200" b="1" dirty="0" err="1">
                <a:solidFill>
                  <a:srgbClr val="FFFFFF"/>
                </a:solidFill>
                <a:latin typeface="Aptos"/>
              </a:rPr>
              <a:t>учнів</a:t>
            </a:r>
            <a:endParaRPr sz="32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3232" y="2788920"/>
            <a:ext cx="5539273" cy="86793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lang="uk-UA" dirty="0">
                <a:solidFill>
                  <a:srgbClr val="D3DEE7"/>
                </a:solidFill>
                <a:latin typeface="Aptos"/>
              </a:rPr>
              <a:t>Презентація </a:t>
            </a:r>
            <a:r>
              <a:rPr b="0" dirty="0" err="1">
                <a:solidFill>
                  <a:srgbClr val="D3DEE7"/>
                </a:solidFill>
                <a:latin typeface="Aptos"/>
              </a:rPr>
              <a:t>Положення</a:t>
            </a:r>
            <a:r>
              <a:rPr b="0" dirty="0">
                <a:solidFill>
                  <a:srgbClr val="D3DEE7"/>
                </a:solidFill>
                <a:latin typeface="Aptos"/>
              </a:rPr>
              <a:t> </a:t>
            </a:r>
            <a:r>
              <a:rPr b="0" dirty="0" err="1">
                <a:solidFill>
                  <a:srgbClr val="D3DEE7"/>
                </a:solidFill>
                <a:latin typeface="Aptos"/>
              </a:rPr>
              <a:t>закладу</a:t>
            </a:r>
            <a:r>
              <a:rPr b="0" dirty="0">
                <a:solidFill>
                  <a:srgbClr val="D3DEE7"/>
                </a:solidFill>
                <a:latin typeface="Aptos"/>
              </a:rPr>
              <a:t> </a:t>
            </a:r>
            <a:r>
              <a:rPr b="0" dirty="0" err="1">
                <a:solidFill>
                  <a:srgbClr val="D3DEE7"/>
                </a:solidFill>
                <a:latin typeface="Aptos"/>
              </a:rPr>
              <a:t>освіти</a:t>
            </a:r>
            <a:r>
              <a:rPr lang="uk-UA" b="0" dirty="0">
                <a:solidFill>
                  <a:srgbClr val="D3DEE7"/>
                </a:solidFill>
                <a:latin typeface="Aptos"/>
              </a:rPr>
              <a:t> про систему </a:t>
            </a:r>
          </a:p>
          <a:p>
            <a:pPr algn="l"/>
            <a:r>
              <a:rPr lang="uk-UA" b="0" dirty="0">
                <a:solidFill>
                  <a:srgbClr val="D3DEE7"/>
                </a:solidFill>
                <a:latin typeface="Aptos"/>
              </a:rPr>
              <a:t>оцінювання </a:t>
            </a:r>
            <a:r>
              <a:rPr lang="uk-UA" dirty="0">
                <a:solidFill>
                  <a:srgbClr val="D3DEE7"/>
                </a:solidFill>
                <a:latin typeface="Aptos"/>
              </a:rPr>
              <a:t> </a:t>
            </a:r>
            <a:r>
              <a:rPr lang="uk-UA" b="0" dirty="0">
                <a:solidFill>
                  <a:srgbClr val="D3DEE7"/>
                </a:solidFill>
                <a:latin typeface="Aptos"/>
              </a:rPr>
              <a:t>результатів навчання учнів </a:t>
            </a:r>
            <a:r>
              <a:rPr b="0" dirty="0">
                <a:solidFill>
                  <a:srgbClr val="D3DEE7"/>
                </a:solidFill>
                <a:latin typeface="Aptos"/>
              </a:rPr>
              <a:t>,
</a:t>
            </a:r>
            <a:r>
              <a:rPr b="0" dirty="0" err="1">
                <a:solidFill>
                  <a:srgbClr val="D3DEE7"/>
                </a:solidFill>
                <a:latin typeface="Aptos"/>
              </a:rPr>
              <a:t>розробленого</a:t>
            </a:r>
            <a:r>
              <a:rPr b="0" dirty="0">
                <a:solidFill>
                  <a:srgbClr val="D3DEE7"/>
                </a:solidFill>
                <a:latin typeface="Aptos"/>
              </a:rPr>
              <a:t> </a:t>
            </a:r>
            <a:r>
              <a:rPr b="0" dirty="0" err="1">
                <a:solidFill>
                  <a:srgbClr val="D3DEE7"/>
                </a:solidFill>
                <a:latin typeface="Aptos"/>
              </a:rPr>
              <a:t>на</a:t>
            </a:r>
            <a:r>
              <a:rPr b="0" dirty="0">
                <a:solidFill>
                  <a:srgbClr val="D3DEE7"/>
                </a:solidFill>
                <a:latin typeface="Aptos"/>
              </a:rPr>
              <a:t> </a:t>
            </a:r>
            <a:r>
              <a:rPr b="0" dirty="0" err="1">
                <a:solidFill>
                  <a:srgbClr val="D3DEE7"/>
                </a:solidFill>
                <a:latin typeface="Aptos"/>
              </a:rPr>
              <a:t>основі</a:t>
            </a:r>
            <a:r>
              <a:rPr b="0" dirty="0">
                <a:solidFill>
                  <a:srgbClr val="D3DEE7"/>
                </a:solidFill>
                <a:latin typeface="Aptos"/>
              </a:rPr>
              <a:t> </a:t>
            </a:r>
            <a:r>
              <a:rPr b="0" dirty="0" err="1">
                <a:solidFill>
                  <a:srgbClr val="D3DEE7"/>
                </a:solidFill>
                <a:latin typeface="Aptos"/>
              </a:rPr>
              <a:t>наказу</a:t>
            </a:r>
            <a:r>
              <a:rPr b="0" dirty="0">
                <a:solidFill>
                  <a:srgbClr val="D3DEE7"/>
                </a:solidFill>
                <a:latin typeface="Aptos"/>
              </a:rPr>
              <a:t> МОН № 722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4035248"/>
            <a:ext cx="1031027" cy="164592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9988" y="4716631"/>
            <a:ext cx="1297514" cy="283154"/>
          </a:xfrm>
          <a:prstGeom prst="rect">
            <a:avLst/>
          </a:prstGeom>
          <a:noFill/>
        </p:spPr>
        <p:txBody>
          <a:bodyPr wrap="square" lIns="27432" tIns="18288" rIns="27432" bIns="18288" anchor="ctr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КРИТЕРІЇ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11752" y="4041648"/>
            <a:ext cx="1201541" cy="1645920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011752" y="4732019"/>
            <a:ext cx="1201541" cy="252377"/>
          </a:xfrm>
          <a:prstGeom prst="rect">
            <a:avLst/>
          </a:prstGeom>
          <a:noFill/>
        </p:spPr>
        <p:txBody>
          <a:bodyPr wrap="square" lIns="27432" tIns="18288" rIns="27432" bIns="18288" anchor="ctr">
            <a:spAutoFit/>
          </a:bodyPr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Aptos"/>
              </a:rPr>
              <a:t>ПРОЗОРІСТЬ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80786" y="4035248"/>
            <a:ext cx="1041169" cy="1645920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614029" y="4716630"/>
            <a:ext cx="872931" cy="283154"/>
          </a:xfrm>
          <a:prstGeom prst="rect">
            <a:avLst/>
          </a:prstGeom>
          <a:noFill/>
        </p:spPr>
        <p:txBody>
          <a:bodyPr wrap="none" lIns="27432" tIns="18288" rIns="27432" bIns="18288" anchor="ctr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ПОСТУП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3293" y="5849093"/>
            <a:ext cx="5582554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solidFill>
                  <a:srgbClr val="B5C5D0"/>
                </a:solidFill>
                <a:latin typeface="Aptos"/>
              </a:rPr>
              <a:t>Наказ</a:t>
            </a:r>
            <a:r>
              <a:rPr b="0" dirty="0">
                <a:solidFill>
                  <a:srgbClr val="B5C5D0"/>
                </a:solidFill>
                <a:latin typeface="Aptos"/>
              </a:rPr>
              <a:t> МОН </a:t>
            </a:r>
            <a:r>
              <a:rPr b="0" dirty="0" err="1">
                <a:solidFill>
                  <a:srgbClr val="B5C5D0"/>
                </a:solidFill>
                <a:latin typeface="Aptos"/>
              </a:rPr>
              <a:t>України</a:t>
            </a:r>
            <a:r>
              <a:rPr b="0" dirty="0">
                <a:solidFill>
                  <a:srgbClr val="B5C5D0"/>
                </a:solidFill>
                <a:latin typeface="Aptos"/>
              </a:rPr>
              <a:t> </a:t>
            </a:r>
            <a:r>
              <a:rPr b="0" dirty="0" err="1">
                <a:solidFill>
                  <a:srgbClr val="B5C5D0"/>
                </a:solidFill>
                <a:latin typeface="Aptos"/>
              </a:rPr>
              <a:t>від</a:t>
            </a:r>
            <a:r>
              <a:rPr b="0" dirty="0">
                <a:solidFill>
                  <a:srgbClr val="B5C5D0"/>
                </a:solidFill>
                <a:latin typeface="Aptos"/>
              </a:rPr>
              <a:t> 04.05.2026 № 722
</a:t>
            </a:r>
            <a:r>
              <a:rPr b="0" dirty="0" err="1">
                <a:solidFill>
                  <a:srgbClr val="B5C5D0"/>
                </a:solidFill>
                <a:latin typeface="Aptos"/>
              </a:rPr>
              <a:t>зареєстровано</a:t>
            </a:r>
            <a:r>
              <a:rPr b="0" dirty="0">
                <a:solidFill>
                  <a:srgbClr val="B5C5D0"/>
                </a:solidFill>
                <a:latin typeface="Aptos"/>
              </a:rPr>
              <a:t> в </a:t>
            </a:r>
            <a:r>
              <a:rPr b="0" dirty="0" err="1">
                <a:solidFill>
                  <a:srgbClr val="B5C5D0"/>
                </a:solidFill>
                <a:latin typeface="Aptos"/>
              </a:rPr>
              <a:t>Мін’юсті</a:t>
            </a:r>
            <a:r>
              <a:rPr b="0" dirty="0">
                <a:solidFill>
                  <a:srgbClr val="B5C5D0"/>
                </a:solidFill>
                <a:latin typeface="Aptos"/>
              </a:rPr>
              <a:t> 24.06.2026 </a:t>
            </a:r>
            <a:r>
              <a:rPr b="0" dirty="0" err="1">
                <a:solidFill>
                  <a:srgbClr val="B5C5D0"/>
                </a:solidFill>
                <a:latin typeface="Aptos"/>
              </a:rPr>
              <a:t>за</a:t>
            </a:r>
            <a:r>
              <a:rPr b="0" dirty="0">
                <a:solidFill>
                  <a:srgbClr val="B5C5D0"/>
                </a:solidFill>
                <a:latin typeface="Aptos"/>
              </a:rPr>
              <a:t> № 922/46316</a:t>
            </a:r>
          </a:p>
        </p:txBody>
      </p:sp>
      <p:pic>
        <p:nvPicPr>
          <p:cNvPr id="15" name="Image 0" descr="/mnt/data/wide_brightly_lit_modern_classroom_or_meeting_roo_batch_1.png">
            <a:extLst>
              <a:ext uri="{FF2B5EF4-FFF2-40B4-BE49-F238E27FC236}">
                <a16:creationId xmlns:a16="http://schemas.microsoft.com/office/drawing/2014/main" id="{126C107F-BBA5-AAC9-4A6D-44370A6EC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230" y="146304"/>
            <a:ext cx="5805770" cy="67116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50534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ОРГАНІЗАЦІЯ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Хто? Що? Як? У якому форматі?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5844" y="1508760"/>
            <a:ext cx="1097352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21848C"/>
                </a:solidFill>
                <a:latin typeface="Aptos"/>
              </a:rPr>
              <a:t>СУБ’ЄКТ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993392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415612" y="2185416"/>
            <a:ext cx="91781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учитель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0080" y="2834640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17078" y="3026664"/>
            <a:ext cx="191488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самооцінювання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40080" y="3675888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95250" y="3867912"/>
            <a:ext cx="215854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взаємооцінювання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87700" y="1508760"/>
            <a:ext cx="951479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275F8E"/>
                </a:solidFill>
                <a:latin typeface="Aptos"/>
              </a:rPr>
              <a:t>ОБ’ЄКТ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429000" y="1993392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234989" y="2185416"/>
            <a:ext cx="85690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процес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429000" y="2834640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103671" y="3026664"/>
            <a:ext cx="111953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результат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66201" y="1508760"/>
            <a:ext cx="972317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D2A448"/>
                </a:solidFill>
                <a:latin typeface="Aptos"/>
              </a:rPr>
              <a:t>ФОРМА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1993392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172988" y="2185416"/>
            <a:ext cx="55874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усна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217920" y="2834640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891661" y="3026664"/>
            <a:ext cx="112139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письмова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217920" y="3675888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846777" y="3867912"/>
            <a:ext cx="121116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практична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406980" y="1508760"/>
            <a:ext cx="1668598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367E5D"/>
                </a:solidFill>
                <a:latin typeface="Aptos"/>
              </a:rPr>
              <a:t>ОРГАНІЗАЦІЯ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006839" y="1993392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9428909" y="2185416"/>
            <a:ext cx="162473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індивідуальна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9006839" y="2834640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785577" y="3026664"/>
            <a:ext cx="91140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групова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9006839" y="3675888"/>
            <a:ext cx="246888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9557951" y="3867912"/>
            <a:ext cx="136665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фронтальна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67619" y="5349240"/>
            <a:ext cx="9780562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Конкретну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форму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організацію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педагог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визначає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відповідно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до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очікуваних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результатів</a:t>
            </a:r>
            <a:r>
              <a:rPr b="1" dirty="0">
                <a:solidFill>
                  <a:srgbClr val="12263F"/>
                </a:solidFill>
                <a:latin typeface="Aptos"/>
              </a:rPr>
              <a:t>,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ctr"/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змісту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предмета</a:t>
            </a:r>
            <a:r>
              <a:rPr b="1" dirty="0">
                <a:solidFill>
                  <a:srgbClr val="12263F"/>
                </a:solidFill>
                <a:latin typeface="Aptos"/>
              </a:rPr>
              <a:t>,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віку</a:t>
            </a:r>
            <a:r>
              <a:rPr b="1" dirty="0">
                <a:solidFill>
                  <a:srgbClr val="12263F"/>
                </a:solidFill>
                <a:latin typeface="Aptos"/>
              </a:rPr>
              <a:t>,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індивідуальних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особливостей</a:t>
            </a:r>
            <a:r>
              <a:rPr b="1" dirty="0">
                <a:solidFill>
                  <a:srgbClr val="12263F"/>
                </a:solidFill>
                <a:latin typeface="Aptos"/>
              </a:rPr>
              <a:t> і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умов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освітнього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процесу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290720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МЕТОДИ ТА ІНСТРУМЕНТИ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Академічна свобода — у межах чіткої мети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11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554480"/>
            <a:ext cx="3337560" cy="1828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914400" y="1828800"/>
            <a:ext cx="502920" cy="50292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14400" y="1965960"/>
            <a:ext cx="50292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1810512"/>
            <a:ext cx="207358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СПОСТЕРЕЖЕННЯ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19645" y="2331720"/>
            <a:ext cx="2804579" cy="86793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нотатки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чек-листи</a:t>
            </a:r>
            <a:endParaRPr lang="uk-UA" b="0" dirty="0">
              <a:latin typeface="Aptos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карти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спостереження</a:t>
            </a:r>
            <a:endParaRPr b="0" dirty="0"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89120" y="1554480"/>
            <a:ext cx="3337560" cy="1828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4617720" y="1828800"/>
            <a:ext cx="502920" cy="502920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617720" y="1965960"/>
            <a:ext cx="50292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3520" y="1810512"/>
            <a:ext cx="239578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12263F"/>
                </a:solidFill>
                <a:latin typeface="Aptos"/>
              </a:rPr>
              <a:t>ПРОДУКТИ ДІЯЛЬНОСТІ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20640" y="2030039"/>
            <a:ext cx="2578664" cy="14219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uk-UA" b="0" dirty="0">
                <a:latin typeface="Aptos"/>
              </a:rPr>
              <a:t>П</a:t>
            </a:r>
            <a:r>
              <a:rPr b="0" dirty="0" err="1">
                <a:latin typeface="Aptos"/>
              </a:rPr>
              <a:t>роєкти</a:t>
            </a:r>
            <a:endParaRPr lang="uk-UA" dirty="0">
              <a:latin typeface="Aptos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uk-UA" b="0" dirty="0">
                <a:latin typeface="Aptos"/>
              </a:rPr>
              <a:t>Д</a:t>
            </a:r>
            <a:r>
              <a:rPr b="0" dirty="0" err="1">
                <a:latin typeface="Aptos"/>
              </a:rPr>
              <a:t>ослідження</a:t>
            </a:r>
            <a:endParaRPr lang="uk-UA" dirty="0">
              <a:latin typeface="Aptos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uk-UA" b="0" dirty="0">
                <a:latin typeface="Aptos"/>
              </a:rPr>
              <a:t>П</a:t>
            </a:r>
            <a:r>
              <a:rPr b="0" dirty="0" err="1">
                <a:latin typeface="Aptos"/>
              </a:rPr>
              <a:t>исьмові</a:t>
            </a:r>
            <a:endParaRPr lang="uk-UA" dirty="0">
              <a:latin typeface="Aptos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uk-UA" b="0" dirty="0">
                <a:latin typeface="Aptos"/>
              </a:rPr>
              <a:t>Т</a:t>
            </a:r>
            <a:r>
              <a:rPr b="0" dirty="0" err="1">
                <a:latin typeface="Aptos"/>
              </a:rPr>
              <a:t>ворчі</a:t>
            </a:r>
            <a:r>
              <a:rPr lang="uk-UA" dirty="0">
                <a:latin typeface="Aptos"/>
              </a:rPr>
              <a:t> </a:t>
            </a:r>
            <a:r>
              <a:rPr b="0" dirty="0" err="1">
                <a:latin typeface="Aptos"/>
              </a:rPr>
              <a:t>цифрові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роботи</a:t>
            </a:r>
            <a:endParaRPr b="0" dirty="0"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092440" y="1554480"/>
            <a:ext cx="3337560" cy="1828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8321040" y="1828800"/>
            <a:ext cx="502920" cy="502920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321040" y="1965960"/>
            <a:ext cx="50292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06840" y="1810512"/>
            <a:ext cx="1972591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12263F"/>
                </a:solidFill>
                <a:latin typeface="Aptos"/>
              </a:rPr>
              <a:t>СЛОВЕСНІ МЕТОДИ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06840" y="2093666"/>
            <a:ext cx="1643976" cy="1144929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uk-UA" b="0" dirty="0">
                <a:latin typeface="Aptos"/>
              </a:rPr>
              <a:t>О</a:t>
            </a:r>
            <a:r>
              <a:rPr b="0" dirty="0" err="1">
                <a:latin typeface="Aptos"/>
              </a:rPr>
              <a:t>питування</a:t>
            </a:r>
            <a:endParaRPr lang="uk-UA" dirty="0">
              <a:latin typeface="Aptos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uk-UA" b="0" dirty="0">
                <a:latin typeface="Aptos"/>
              </a:rPr>
              <a:t>Б</a:t>
            </a:r>
            <a:r>
              <a:rPr b="0" dirty="0" err="1">
                <a:latin typeface="Aptos"/>
              </a:rPr>
              <a:t>есіда</a:t>
            </a:r>
            <a:endParaRPr lang="uk-UA" dirty="0">
              <a:latin typeface="Aptos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інтерв’ю</a:t>
            </a:r>
            <a:endParaRPr lang="uk-UA" dirty="0">
              <a:latin typeface="Aptos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анкетування</a:t>
            </a:r>
            <a:endParaRPr b="0" dirty="0"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5800" y="3886200"/>
            <a:ext cx="10744200" cy="1554480"/>
          </a:xfrm>
          <a:prstGeom prst="round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023360" y="4069830"/>
            <a:ext cx="359643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>
                <a:solidFill>
                  <a:srgbClr val="D2A448"/>
                </a:solidFill>
                <a:latin typeface="Aptos"/>
              </a:rPr>
              <a:t>КЛЮЧОВА ПЕРЕВІРКА ІНСТРУМЕНТУ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9090" y="4431143"/>
            <a:ext cx="9979429" cy="65248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FFFFFF"/>
                </a:solidFill>
                <a:latin typeface="Aptos"/>
              </a:rPr>
              <a:t>Чи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дає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завдання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учневі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можливість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продемонструвати</a:t>
            </a:r>
            <a:endParaRPr lang="uk-UA" sz="2000" b="1" dirty="0">
              <a:solidFill>
                <a:srgbClr val="FFFFFF"/>
              </a:solidFill>
              <a:latin typeface="Aptos"/>
            </a:endParaRPr>
          </a:p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саме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той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очікуваний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результат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,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який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ми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оцінюємо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632" y="1218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9377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ШКАЛИ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Яка шкала — для якого року навчання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508760"/>
            <a:ext cx="146764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latin typeface="Aptos"/>
              </a:rPr>
              <a:t>Рік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навчання</a:t>
            </a:r>
            <a:endParaRPr b="1" dirty="0">
              <a:latin typeface="Apto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13905" y="1508760"/>
            <a:ext cx="154459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latin typeface="Aptos"/>
              </a:rPr>
              <a:t>Формувальне</a:t>
            </a:r>
            <a:endParaRPr b="1" dirty="0"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81747" y="1508760"/>
            <a:ext cx="98674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latin typeface="Aptos"/>
              </a:rPr>
              <a:t>Поточне</a:t>
            </a:r>
            <a:endParaRPr b="1" dirty="0"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91933" y="1508760"/>
            <a:ext cx="134421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latin typeface="Aptos"/>
              </a:rPr>
              <a:t>Підсумкове</a:t>
            </a:r>
            <a:endParaRPr b="1" dirty="0"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0080" y="1965960"/>
            <a:ext cx="1092708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68680" y="2194560"/>
            <a:ext cx="40806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latin typeface="Aptos"/>
              </a:rPr>
              <a:t>1–2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66317" y="2167128"/>
            <a:ext cx="121116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1848C"/>
                </a:solidFill>
                <a:latin typeface="Aptos"/>
              </a:rPr>
              <a:t>вербальна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55237" y="2167128"/>
            <a:ext cx="121116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75F8E"/>
                </a:solidFill>
                <a:latin typeface="Aptos"/>
              </a:rPr>
              <a:t>вербальна</a:t>
            </a:r>
            <a:endParaRPr b="1" dirty="0">
              <a:solidFill>
                <a:srgbClr val="275F8E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44157" y="2167128"/>
            <a:ext cx="121116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D2A448"/>
                </a:solidFill>
                <a:latin typeface="Aptos"/>
              </a:rPr>
              <a:t>вербальна</a:t>
            </a:r>
            <a:endParaRPr b="1" dirty="0">
              <a:solidFill>
                <a:srgbClr val="D2A448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40080" y="2926080"/>
            <a:ext cx="1092708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68680" y="3154680"/>
            <a:ext cx="40806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latin typeface="Aptos"/>
              </a:rPr>
              <a:t>3–4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66317" y="3127248"/>
            <a:ext cx="121116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1848C"/>
                </a:solidFill>
                <a:latin typeface="Aptos"/>
              </a:rPr>
              <a:t>вербальна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46284" y="3127248"/>
            <a:ext cx="222907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75F8E"/>
                </a:solidFill>
                <a:latin typeface="Aptos"/>
              </a:rPr>
              <a:t>вербальна</a:t>
            </a:r>
            <a:r>
              <a:rPr b="1" dirty="0">
                <a:solidFill>
                  <a:srgbClr val="275F8E"/>
                </a:solidFill>
                <a:latin typeface="Aptos"/>
              </a:rPr>
              <a:t> / </a:t>
            </a:r>
            <a:r>
              <a:rPr b="1" dirty="0" err="1">
                <a:solidFill>
                  <a:srgbClr val="275F8E"/>
                </a:solidFill>
                <a:latin typeface="Aptos"/>
              </a:rPr>
              <a:t>рівнева</a:t>
            </a:r>
            <a:endParaRPr b="1" dirty="0">
              <a:solidFill>
                <a:srgbClr val="275F8E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04457" y="3127248"/>
            <a:ext cx="89056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D2A448"/>
                </a:solidFill>
                <a:latin typeface="Aptos"/>
              </a:rPr>
              <a:t>рівнева</a:t>
            </a:r>
            <a:endParaRPr b="1" dirty="0">
              <a:solidFill>
                <a:srgbClr val="D2A448"/>
              </a:solidFill>
              <a:latin typeface="Apto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40080" y="3886200"/>
            <a:ext cx="1092708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68680" y="4114800"/>
            <a:ext cx="51636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latin typeface="Aptos"/>
              </a:rPr>
              <a:t>5–12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81273" y="4087368"/>
            <a:ext cx="318125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1848C"/>
                </a:solidFill>
                <a:latin typeface="Aptos"/>
              </a:rPr>
              <a:t>вербальна</a:t>
            </a:r>
            <a:r>
              <a:rPr b="1" dirty="0">
                <a:solidFill>
                  <a:srgbClr val="21848C"/>
                </a:solidFill>
                <a:latin typeface="Aptos"/>
              </a:rPr>
              <a:t> /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рівнева</a:t>
            </a:r>
            <a:r>
              <a:rPr b="1" dirty="0">
                <a:solidFill>
                  <a:srgbClr val="21848C"/>
                </a:solidFill>
                <a:latin typeface="Aptos"/>
              </a:rPr>
              <a:t> /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бальна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48399" y="4087368"/>
            <a:ext cx="82484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75F8E"/>
                </a:solidFill>
                <a:latin typeface="Aptos"/>
              </a:rPr>
              <a:t>бальна</a:t>
            </a:r>
            <a:endParaRPr b="1" dirty="0">
              <a:solidFill>
                <a:srgbClr val="275F8E"/>
              </a:solidFill>
              <a:latin typeface="Apto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37319" y="4087368"/>
            <a:ext cx="82484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D2A448"/>
                </a:solidFill>
                <a:latin typeface="Aptos"/>
              </a:rPr>
              <a:t>бальна</a:t>
            </a:r>
            <a:endParaRPr b="1" dirty="0">
              <a:solidFill>
                <a:srgbClr val="D2A448"/>
              </a:solidFill>
              <a:latin typeface="Apt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1520" y="5120640"/>
            <a:ext cx="481240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Рівні</a:t>
            </a:r>
            <a:r>
              <a:rPr b="1" dirty="0">
                <a:solidFill>
                  <a:srgbClr val="12263F"/>
                </a:solidFill>
                <a:latin typeface="Aptos"/>
              </a:rPr>
              <a:t>: П — 1–3 • С — 4–6 • Д — 7–9 • В — 10–12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309360" y="5047488"/>
            <a:ext cx="5074920" cy="609612"/>
          </a:xfrm>
          <a:prstGeom prst="round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482743" y="5129783"/>
            <a:ext cx="4728153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>
                <a:latin typeface="Aptos"/>
              </a:rPr>
              <a:t>«</a:t>
            </a:r>
            <a:r>
              <a:rPr sz="1600" b="1" dirty="0" err="1">
                <a:latin typeface="Aptos"/>
              </a:rPr>
              <a:t>зараховано</a:t>
            </a:r>
            <a:r>
              <a:rPr sz="1600" b="1" dirty="0">
                <a:latin typeface="Aptos"/>
              </a:rPr>
              <a:t> / </a:t>
            </a:r>
            <a:r>
              <a:rPr sz="1600" b="1" dirty="0" err="1">
                <a:latin typeface="Aptos"/>
              </a:rPr>
              <a:t>незараховано</a:t>
            </a:r>
            <a:r>
              <a:rPr sz="1600" b="1" dirty="0">
                <a:latin typeface="Aptos"/>
              </a:rPr>
              <a:t>» — </a:t>
            </a:r>
            <a:endParaRPr lang="uk-UA" sz="1600" b="1" dirty="0">
              <a:latin typeface="Aptos"/>
            </a:endParaRPr>
          </a:p>
          <a:p>
            <a:pPr algn="ctr"/>
            <a:r>
              <a:rPr sz="1600" b="1" dirty="0" err="1">
                <a:latin typeface="Aptos"/>
              </a:rPr>
              <a:t>за</a:t>
            </a:r>
            <a:r>
              <a:rPr sz="1600" b="1" dirty="0">
                <a:latin typeface="Aptos"/>
              </a:rPr>
              <a:t> </a:t>
            </a:r>
            <a:r>
              <a:rPr sz="1600" b="1" dirty="0" err="1">
                <a:latin typeface="Aptos"/>
              </a:rPr>
              <a:t>рішенням</a:t>
            </a:r>
            <a:r>
              <a:rPr sz="1600" b="1" dirty="0">
                <a:latin typeface="Aptos"/>
              </a:rPr>
              <a:t> </a:t>
            </a:r>
            <a:r>
              <a:rPr sz="1600" b="1" dirty="0" err="1">
                <a:latin typeface="Aptos"/>
              </a:rPr>
              <a:t>педради</a:t>
            </a:r>
            <a:r>
              <a:rPr sz="1600" b="1" dirty="0">
                <a:latin typeface="Aptos"/>
              </a:rPr>
              <a:t> у </a:t>
            </a:r>
            <a:r>
              <a:rPr sz="1600" b="1" dirty="0" err="1">
                <a:latin typeface="Aptos"/>
              </a:rPr>
              <a:t>передбачених</a:t>
            </a:r>
            <a:r>
              <a:rPr sz="1600" b="1" dirty="0">
                <a:latin typeface="Aptos"/>
              </a:rPr>
              <a:t> </a:t>
            </a:r>
            <a:r>
              <a:rPr sz="1600" b="1" dirty="0" err="1">
                <a:latin typeface="Aptos"/>
              </a:rPr>
              <a:t>випадках</a:t>
            </a:r>
            <a:endParaRPr sz="1600" b="1" dirty="0">
              <a:latin typeface="Apto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23573" y="5852160"/>
            <a:ext cx="8731493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A8433C"/>
                </a:solidFill>
                <a:latin typeface="Aptos"/>
              </a:rPr>
              <a:t>Важливо</a:t>
            </a:r>
            <a:r>
              <a:rPr b="1" dirty="0">
                <a:solidFill>
                  <a:srgbClr val="A8433C"/>
                </a:solidFill>
                <a:latin typeface="Aptos"/>
              </a:rPr>
              <a:t>: </a:t>
            </a:r>
            <a:r>
              <a:rPr b="1" dirty="0" err="1">
                <a:solidFill>
                  <a:srgbClr val="A8433C"/>
                </a:solidFill>
                <a:latin typeface="Aptos"/>
              </a:rPr>
              <a:t>результати</a:t>
            </a:r>
            <a:r>
              <a:rPr b="1" dirty="0">
                <a:solidFill>
                  <a:srgbClr val="A8433C"/>
                </a:solidFill>
                <a:latin typeface="Aptos"/>
              </a:rPr>
              <a:t> </a:t>
            </a:r>
            <a:r>
              <a:rPr b="1" dirty="0" err="1">
                <a:solidFill>
                  <a:srgbClr val="A8433C"/>
                </a:solidFill>
                <a:latin typeface="Aptos"/>
              </a:rPr>
              <a:t>формувального</a:t>
            </a:r>
            <a:r>
              <a:rPr b="1" dirty="0">
                <a:solidFill>
                  <a:srgbClr val="A8433C"/>
                </a:solidFill>
                <a:latin typeface="Aptos"/>
              </a:rPr>
              <a:t> </a:t>
            </a:r>
            <a:r>
              <a:rPr b="1" dirty="0" err="1">
                <a:solidFill>
                  <a:srgbClr val="A8433C"/>
                </a:solidFill>
                <a:latin typeface="Aptos"/>
              </a:rPr>
              <a:t>оцінювання</a:t>
            </a:r>
            <a:r>
              <a:rPr b="1" dirty="0">
                <a:solidFill>
                  <a:srgbClr val="A8433C"/>
                </a:solidFill>
                <a:latin typeface="Aptos"/>
              </a:rPr>
              <a:t> у 5–12 </a:t>
            </a:r>
            <a:r>
              <a:rPr b="1" dirty="0" err="1">
                <a:solidFill>
                  <a:srgbClr val="A8433C"/>
                </a:solidFill>
                <a:latin typeface="Aptos"/>
              </a:rPr>
              <a:t>роках</a:t>
            </a:r>
            <a:r>
              <a:rPr b="1" dirty="0">
                <a:solidFill>
                  <a:srgbClr val="A8433C"/>
                </a:solidFill>
                <a:latin typeface="Aptos"/>
              </a:rPr>
              <a:t> </a:t>
            </a:r>
            <a:r>
              <a:rPr b="1" dirty="0" err="1">
                <a:solidFill>
                  <a:srgbClr val="A8433C"/>
                </a:solidFill>
                <a:latin typeface="Aptos"/>
              </a:rPr>
              <a:t>не</a:t>
            </a:r>
            <a:r>
              <a:rPr b="1" dirty="0">
                <a:solidFill>
                  <a:srgbClr val="A8433C"/>
                </a:solidFill>
                <a:latin typeface="Aptos"/>
              </a:rPr>
              <a:t> </a:t>
            </a:r>
            <a:r>
              <a:rPr b="1" dirty="0" err="1">
                <a:solidFill>
                  <a:srgbClr val="A8433C"/>
                </a:solidFill>
                <a:latin typeface="Aptos"/>
              </a:rPr>
              <a:t>враховуються</a:t>
            </a:r>
            <a:r>
              <a:rPr b="1" dirty="0">
                <a:solidFill>
                  <a:srgbClr val="A8433C"/>
                </a:solidFill>
                <a:latin typeface="Aptos"/>
              </a:rPr>
              <a:t> </a:t>
            </a:r>
            <a:endParaRPr lang="uk-UA" b="1" dirty="0">
              <a:solidFill>
                <a:srgbClr val="A8433C"/>
              </a:solidFill>
              <a:latin typeface="Aptos"/>
            </a:endParaRPr>
          </a:p>
          <a:p>
            <a:pPr algn="ctr"/>
            <a:r>
              <a:rPr b="1" dirty="0" err="1">
                <a:solidFill>
                  <a:srgbClr val="A8433C"/>
                </a:solidFill>
                <a:latin typeface="Aptos"/>
              </a:rPr>
              <a:t>під</a:t>
            </a:r>
            <a:r>
              <a:rPr b="1" dirty="0">
                <a:solidFill>
                  <a:srgbClr val="A8433C"/>
                </a:solidFill>
                <a:latin typeface="Aptos"/>
              </a:rPr>
              <a:t> </a:t>
            </a:r>
            <a:r>
              <a:rPr b="1" dirty="0" err="1">
                <a:solidFill>
                  <a:srgbClr val="A8433C"/>
                </a:solidFill>
                <a:latin typeface="Aptos"/>
              </a:rPr>
              <a:t>час</a:t>
            </a:r>
            <a:r>
              <a:rPr b="1" dirty="0">
                <a:solidFill>
                  <a:srgbClr val="A8433C"/>
                </a:solidFill>
                <a:latin typeface="Aptos"/>
              </a:rPr>
              <a:t> </a:t>
            </a:r>
            <a:r>
              <a:rPr b="1" dirty="0" err="1">
                <a:solidFill>
                  <a:srgbClr val="A8433C"/>
                </a:solidFill>
                <a:latin typeface="Aptos"/>
              </a:rPr>
              <a:t>підсумкового</a:t>
            </a:r>
            <a:r>
              <a:rPr b="1" dirty="0">
                <a:solidFill>
                  <a:srgbClr val="A8433C"/>
                </a:solidFill>
                <a:latin typeface="Aptos"/>
              </a:rPr>
              <a:t> </a:t>
            </a:r>
            <a:r>
              <a:rPr b="1" dirty="0" err="1">
                <a:solidFill>
                  <a:srgbClr val="A8433C"/>
                </a:solidFill>
                <a:latin typeface="Aptos"/>
              </a:rPr>
              <a:t>оцінювання</a:t>
            </a:r>
            <a:r>
              <a:rPr b="1" dirty="0">
                <a:solidFill>
                  <a:srgbClr val="A8433C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3002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КРИТЕРІЇ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Критерій має вимірювати результат, а не враження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13</a:t>
            </a:r>
          </a:p>
        </p:txBody>
      </p:sp>
      <p:sp>
        <p:nvSpPr>
          <p:cNvPr id="8" name="Oval 7"/>
          <p:cNvSpPr/>
          <p:nvPr/>
        </p:nvSpPr>
        <p:spPr>
          <a:xfrm>
            <a:off x="594360" y="1600200"/>
            <a:ext cx="1828800" cy="182880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19020" y="2150554"/>
            <a:ext cx="1379480" cy="590931"/>
          </a:xfrm>
          <a:prstGeom prst="rect">
            <a:avLst/>
          </a:prstGeom>
          <a:noFill/>
        </p:spPr>
        <p:txBody>
          <a:bodyPr wrap="none" lIns="27432" tIns="18288" rIns="27432" bIns="18288" anchor="ctr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КОГНІТИВНІ
ПРОЦЕСИ</a:t>
            </a:r>
          </a:p>
        </p:txBody>
      </p:sp>
      <p:sp>
        <p:nvSpPr>
          <p:cNvPr id="10" name="Oval 9"/>
          <p:cNvSpPr/>
          <p:nvPr/>
        </p:nvSpPr>
        <p:spPr>
          <a:xfrm>
            <a:off x="2880360" y="1600200"/>
            <a:ext cx="1828800" cy="1828800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088252" y="2150554"/>
            <a:ext cx="1413015" cy="590931"/>
          </a:xfrm>
          <a:prstGeom prst="rect">
            <a:avLst/>
          </a:prstGeom>
          <a:noFill/>
        </p:spPr>
        <p:txBody>
          <a:bodyPr wrap="none" lIns="27432" tIns="18288" rIns="27432" bIns="18288" anchor="ctr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НАВЧАЛЬНА
ДІЯЛЬНІСТЬ</a:t>
            </a:r>
          </a:p>
        </p:txBody>
      </p:sp>
      <p:sp>
        <p:nvSpPr>
          <p:cNvPr id="12" name="Oval 11"/>
          <p:cNvSpPr/>
          <p:nvPr/>
        </p:nvSpPr>
        <p:spPr>
          <a:xfrm>
            <a:off x="5166360" y="1600200"/>
            <a:ext cx="1828800" cy="1828800"/>
          </a:xfrm>
          <a:prstGeom prst="ellipse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236331" y="2304443"/>
            <a:ext cx="1688859" cy="283154"/>
          </a:xfrm>
          <a:prstGeom prst="rect">
            <a:avLst/>
          </a:prstGeom>
          <a:noFill/>
        </p:spPr>
        <p:txBody>
          <a:bodyPr wrap="none" lIns="27432" tIns="18288" rIns="27432" bIns="18288" anchor="ctr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САМОСТІЙНІСТЬ</a:t>
            </a:r>
          </a:p>
        </p:txBody>
      </p:sp>
      <p:sp>
        <p:nvSpPr>
          <p:cNvPr id="14" name="Oval 13"/>
          <p:cNvSpPr/>
          <p:nvPr/>
        </p:nvSpPr>
        <p:spPr>
          <a:xfrm>
            <a:off x="7452360" y="1600200"/>
            <a:ext cx="1828800" cy="1828800"/>
          </a:xfrm>
          <a:prstGeom prst="ellipse">
            <a:avLst/>
          </a:prstGeom>
          <a:solidFill>
            <a:srgbClr val="367E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529512" y="2150554"/>
            <a:ext cx="1674497" cy="590931"/>
          </a:xfrm>
          <a:prstGeom prst="rect">
            <a:avLst/>
          </a:prstGeom>
          <a:noFill/>
        </p:spPr>
        <p:txBody>
          <a:bodyPr wrap="none" lIns="27432" tIns="18288" rIns="27432" bIns="18288" anchor="ctr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КОМУНІКАЦІЯ
ТА ВЗАЄМОДІЯ</a:t>
            </a:r>
          </a:p>
        </p:txBody>
      </p:sp>
      <p:sp>
        <p:nvSpPr>
          <p:cNvPr id="16" name="Oval 15"/>
          <p:cNvSpPr/>
          <p:nvPr/>
        </p:nvSpPr>
        <p:spPr>
          <a:xfrm>
            <a:off x="9738360" y="1600200"/>
            <a:ext cx="1828800" cy="182880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875520" y="2148840"/>
            <a:ext cx="1554480" cy="594360"/>
          </a:xfrm>
          <a:prstGeom prst="rect">
            <a:avLst/>
          </a:prstGeom>
          <a:noFill/>
        </p:spPr>
        <p:txBody>
          <a:bodyPr wrap="none" lIns="27432" tIns="18288" rIns="27432" bIns="18288" anchor="ctr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ЧАСТОТА
ВИЯВУ УМІНЬ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76879" y="3794760"/>
            <a:ext cx="6824881" cy="406265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400" b="1" dirty="0">
                <a:solidFill>
                  <a:srgbClr val="12263F"/>
                </a:solidFill>
                <a:latin typeface="Aptos"/>
              </a:rPr>
              <a:t>5 </a:t>
            </a:r>
            <a:r>
              <a:rPr sz="2400" b="1" dirty="0" err="1">
                <a:solidFill>
                  <a:srgbClr val="12263F"/>
                </a:solidFill>
                <a:latin typeface="Aptos"/>
              </a:rPr>
              <a:t>інтегрованих</a:t>
            </a:r>
            <a:r>
              <a:rPr sz="24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12263F"/>
                </a:solidFill>
                <a:latin typeface="Aptos"/>
              </a:rPr>
              <a:t>показників</a:t>
            </a:r>
            <a:r>
              <a:rPr sz="24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12263F"/>
                </a:solidFill>
                <a:latin typeface="Aptos"/>
              </a:rPr>
              <a:t>загальних</a:t>
            </a:r>
            <a:r>
              <a:rPr sz="24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12263F"/>
                </a:solidFill>
                <a:latin typeface="Aptos"/>
              </a:rPr>
              <a:t>критеріїв</a:t>
            </a:r>
            <a:endParaRPr sz="24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77240" y="4389120"/>
            <a:ext cx="10469880" cy="10972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51560" y="4617720"/>
            <a:ext cx="1812291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 err="1">
                <a:solidFill>
                  <a:srgbClr val="21848C"/>
                </a:solidFill>
                <a:latin typeface="Aptos"/>
              </a:rPr>
              <a:t>Критерії</a:t>
            </a:r>
            <a:r>
              <a:rPr sz="16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21848C"/>
                </a:solidFill>
                <a:latin typeface="Aptos"/>
              </a:rPr>
              <a:t>закладу</a:t>
            </a:r>
            <a:r>
              <a:rPr sz="1600" b="1" dirty="0">
                <a:solidFill>
                  <a:srgbClr val="21848C"/>
                </a:solidFill>
                <a:latin typeface="Aptos"/>
              </a:rPr>
              <a:t> /</a:t>
            </a:r>
            <a:endParaRPr lang="uk-UA" sz="1600" b="1" dirty="0">
              <a:solidFill>
                <a:srgbClr val="21848C"/>
              </a:solidFill>
              <a:latin typeface="Aptos"/>
            </a:endParaRPr>
          </a:p>
          <a:p>
            <a:pPr algn="l"/>
            <a:r>
              <a:rPr sz="16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21848C"/>
                </a:solidFill>
                <a:latin typeface="Aptos"/>
              </a:rPr>
              <a:t>предмета</a:t>
            </a:r>
            <a:endParaRPr sz="1600"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02109" y="4599432"/>
            <a:ext cx="6460422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 err="1">
                <a:solidFill>
                  <a:srgbClr val="12263F"/>
                </a:solidFill>
                <a:latin typeface="Aptos"/>
              </a:rPr>
              <a:t>держстандарт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 + 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загальні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критерії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МОН  + 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очікувані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результати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 +  </a:t>
            </a:r>
            <a:endParaRPr lang="uk-UA" sz="1600" b="1" dirty="0">
              <a:solidFill>
                <a:srgbClr val="12263F"/>
              </a:solidFill>
              <a:latin typeface="Aptos"/>
            </a:endParaRPr>
          </a:p>
          <a:p>
            <a:pPr algn="ctr"/>
            <a:r>
              <a:rPr sz="1600" b="1" dirty="0" err="1">
                <a:solidFill>
                  <a:srgbClr val="12263F"/>
                </a:solidFill>
                <a:latin typeface="Aptos"/>
              </a:rPr>
              <a:t>програма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 + 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специфіка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предмета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 + 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шкала</a:t>
            </a:r>
            <a:endParaRPr sz="1600" b="1" dirty="0">
              <a:solidFill>
                <a:srgbClr val="12263F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157048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21848C"/>
                </a:solidFill>
                <a:latin typeface="Aptos"/>
              </a:rPr>
              <a:t>ДОДАТОК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Як розробляти критерії: робочий алгоритм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14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417320"/>
            <a:ext cx="438912" cy="438912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31520" y="1527048"/>
            <a:ext cx="438912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1490472"/>
            <a:ext cx="362022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Визначити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очікуваний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cxnSp>
        <p:nvCxnSpPr>
          <p:cNvPr id="11" name="Connector 10"/>
          <p:cNvCxnSpPr/>
          <p:nvPr/>
        </p:nvCxnSpPr>
        <p:spPr>
          <a:xfrm>
            <a:off x="950976" y="1874519"/>
            <a:ext cx="0" cy="256033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731520" y="2167128"/>
            <a:ext cx="438912" cy="438912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31520" y="2276856"/>
            <a:ext cx="438912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2240280"/>
            <a:ext cx="333995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Обрати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релевантну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діяльність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cxnSp>
        <p:nvCxnSpPr>
          <p:cNvPr id="15" name="Connector 14"/>
          <p:cNvCxnSpPr/>
          <p:nvPr/>
        </p:nvCxnSpPr>
        <p:spPr>
          <a:xfrm>
            <a:off x="950976" y="2624328"/>
            <a:ext cx="0" cy="256032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31520" y="2916936"/>
            <a:ext cx="438912" cy="438912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31520" y="3026664"/>
            <a:ext cx="438912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2990088"/>
            <a:ext cx="428251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Виділити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ознаки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успішного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виконання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cxnSp>
        <p:nvCxnSpPr>
          <p:cNvPr id="19" name="Connector 18"/>
          <p:cNvCxnSpPr/>
          <p:nvPr/>
        </p:nvCxnSpPr>
        <p:spPr>
          <a:xfrm>
            <a:off x="950976" y="3374136"/>
            <a:ext cx="0" cy="256032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31520" y="3666744"/>
            <a:ext cx="438912" cy="438912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31520" y="3776472"/>
            <a:ext cx="438912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17320" y="3739896"/>
            <a:ext cx="430656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Співвіднести</a:t>
            </a:r>
            <a:r>
              <a:rPr b="1" dirty="0">
                <a:solidFill>
                  <a:srgbClr val="12263F"/>
                </a:solidFill>
                <a:latin typeface="Aptos"/>
              </a:rPr>
              <a:t> з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загальними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критеріями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cxnSp>
        <p:nvCxnSpPr>
          <p:cNvPr id="23" name="Connector 22"/>
          <p:cNvCxnSpPr/>
          <p:nvPr/>
        </p:nvCxnSpPr>
        <p:spPr>
          <a:xfrm>
            <a:off x="950976" y="4123944"/>
            <a:ext cx="0" cy="256032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731520" y="4416552"/>
            <a:ext cx="438912" cy="438912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31520" y="4526280"/>
            <a:ext cx="438912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7320" y="4489704"/>
            <a:ext cx="389298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Сформулювати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зрозуміло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для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учня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cxnSp>
        <p:nvCxnSpPr>
          <p:cNvPr id="27" name="Connector 26"/>
          <p:cNvCxnSpPr/>
          <p:nvPr/>
        </p:nvCxnSpPr>
        <p:spPr>
          <a:xfrm>
            <a:off x="950976" y="4873752"/>
            <a:ext cx="0" cy="256032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731520" y="5166359"/>
            <a:ext cx="438912" cy="438912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31520" y="5276088"/>
            <a:ext cx="438912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17320" y="5239512"/>
            <a:ext cx="446686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Перевірити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вимірюваність</a:t>
            </a:r>
            <a:r>
              <a:rPr b="1" dirty="0">
                <a:solidFill>
                  <a:srgbClr val="12263F"/>
                </a:solidFill>
                <a:latin typeface="Aptos"/>
              </a:rPr>
              <a:t> і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застосувати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492240" y="1417320"/>
            <a:ext cx="4800600" cy="4480560"/>
          </a:xfrm>
          <a:prstGeom prst="round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945999" y="1783080"/>
            <a:ext cx="1893082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D2A448"/>
                </a:solidFill>
                <a:latin typeface="Aptos"/>
              </a:rPr>
              <a:t>ФІЛЬТР ЯКОСТІ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132320" y="2331720"/>
            <a:ext cx="3520440" cy="384048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455273" y="2414015"/>
            <a:ext cx="87453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21848C"/>
                </a:solidFill>
                <a:latin typeface="Aptos"/>
              </a:rPr>
              <a:t>✓ 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чітко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132320" y="2926079"/>
            <a:ext cx="3520440" cy="384048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8156313" y="3008375"/>
            <a:ext cx="147245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21848C"/>
                </a:solidFill>
                <a:latin typeface="Aptos"/>
              </a:rPr>
              <a:t>✓ 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конкретно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132320" y="3520439"/>
            <a:ext cx="3520440" cy="384048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8177152" y="3602735"/>
            <a:ext cx="143077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21848C"/>
                </a:solidFill>
                <a:latin typeface="Aptos"/>
              </a:rPr>
              <a:t>✓ 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зрозуміло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132320" y="4114800"/>
            <a:ext cx="3520440" cy="384048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8066544" y="4197096"/>
            <a:ext cx="165199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21848C"/>
                </a:solidFill>
                <a:latin typeface="Aptos"/>
              </a:rPr>
              <a:t>✓ 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вимірювано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132320" y="4709160"/>
            <a:ext cx="3520440" cy="384048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7275463" y="4791456"/>
            <a:ext cx="323415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21848C"/>
                </a:solidFill>
                <a:latin typeface="Aptos"/>
              </a:rPr>
              <a:t>✓ 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без</a:t>
            </a:r>
            <a:r>
              <a:rPr b="1" dirty="0">
                <a:solidFill>
                  <a:srgbClr val="21848C"/>
                </a:solidFill>
                <a:latin typeface="Aptos"/>
              </a:rPr>
              <a:t>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оцінювання</a:t>
            </a:r>
            <a:r>
              <a:rPr b="1" dirty="0">
                <a:solidFill>
                  <a:srgbClr val="21848C"/>
                </a:solidFill>
                <a:latin typeface="Aptos"/>
              </a:rPr>
              <a:t>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поведінки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35763" y="5224766"/>
            <a:ext cx="3982757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 err="1">
                <a:solidFill>
                  <a:srgbClr val="FFFFFF"/>
                </a:solidFill>
                <a:latin typeface="Aptos"/>
              </a:rPr>
              <a:t>Критерії</a:t>
            </a:r>
            <a:r>
              <a:rPr sz="1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Aptos"/>
              </a:rPr>
              <a:t>повідомляються</a:t>
            </a:r>
            <a:r>
              <a:rPr sz="1600" b="1" dirty="0">
                <a:solidFill>
                  <a:srgbClr val="FFFFFF"/>
                </a:solidFill>
                <a:latin typeface="Aptos"/>
              </a:rPr>
              <a:t> ДО </a:t>
            </a:r>
            <a:r>
              <a:rPr sz="1600" b="1" dirty="0" err="1">
                <a:solidFill>
                  <a:srgbClr val="FFFFFF"/>
                </a:solidFill>
                <a:latin typeface="Aptos"/>
              </a:rPr>
              <a:t>виконання</a:t>
            </a:r>
            <a:r>
              <a:rPr sz="1600" b="1" dirty="0">
                <a:solidFill>
                  <a:srgbClr val="FFFFFF"/>
                </a:solidFill>
                <a:latin typeface="Aptos"/>
              </a:rPr>
              <a:t> </a:t>
            </a:r>
            <a:endParaRPr lang="uk-UA" sz="1600" b="1" dirty="0">
              <a:solidFill>
                <a:srgbClr val="FFFFFF"/>
              </a:solidFill>
              <a:latin typeface="Aptos"/>
            </a:endParaRPr>
          </a:p>
          <a:p>
            <a:pPr algn="ctr"/>
            <a:r>
              <a:rPr sz="1600" b="1" dirty="0" err="1">
                <a:solidFill>
                  <a:srgbClr val="FFFFFF"/>
                </a:solidFill>
                <a:latin typeface="Aptos"/>
              </a:rPr>
              <a:t>оцінювальної</a:t>
            </a:r>
            <a:r>
              <a:rPr sz="1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Aptos"/>
              </a:rPr>
              <a:t>діяльності</a:t>
            </a:r>
            <a:r>
              <a:rPr sz="1600" b="1" dirty="0">
                <a:solidFill>
                  <a:srgbClr val="FFFFF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2814168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21848C"/>
                </a:solidFill>
                <a:latin typeface="Aptos"/>
              </a:rPr>
              <a:t>ПІДСУМКОВЕ ОЦІНЮВАННЯ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Тематичне → семестрове → річне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15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828800"/>
            <a:ext cx="3154680" cy="2423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731520" y="1828800"/>
            <a:ext cx="3154680" cy="566928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553749" y="2011680"/>
            <a:ext cx="1510221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ТЕМАТИЧНЕ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9716" y="2788920"/>
            <a:ext cx="2878288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поточні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результати</a:t>
            </a:r>
            <a:r>
              <a:rPr b="1" dirty="0">
                <a:solidFill>
                  <a:srgbClr val="12263F"/>
                </a:solidFill>
                <a:latin typeface="Aptos"/>
              </a:rPr>
              <a:t>
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b="1" dirty="0">
                <a:solidFill>
                  <a:srgbClr val="12263F"/>
                </a:solidFill>
                <a:latin typeface="Aptos"/>
              </a:rPr>
              <a:t>/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або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підсумкова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робота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cxnSp>
        <p:nvCxnSpPr>
          <p:cNvPr id="12" name="Connector 11"/>
          <p:cNvCxnSpPr/>
          <p:nvPr/>
        </p:nvCxnSpPr>
        <p:spPr>
          <a:xfrm>
            <a:off x="3931920" y="3017520"/>
            <a:ext cx="502920" cy="0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526280" y="1828800"/>
            <a:ext cx="3154680" cy="2423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4526280" y="1828800"/>
            <a:ext cx="3154680" cy="566928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235351" y="1993392"/>
            <a:ext cx="1703287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СЕМЕСТРОВЕ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85443" y="2788920"/>
            <a:ext cx="2836354" cy="86793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узагальнення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результатів</a:t>
            </a:r>
            <a:r>
              <a:rPr b="1" dirty="0">
                <a:solidFill>
                  <a:srgbClr val="12263F"/>
                </a:solidFill>
                <a:latin typeface="Aptos"/>
              </a:rPr>
              <a:t>
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період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b="1" dirty="0">
                <a:solidFill>
                  <a:srgbClr val="12263F"/>
                </a:solidFill>
                <a:latin typeface="Aptos"/>
              </a:rPr>
              <a:t>/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або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ctr"/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семестрова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робота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cxnSp>
        <p:nvCxnSpPr>
          <p:cNvPr id="17" name="Connector 16"/>
          <p:cNvCxnSpPr/>
          <p:nvPr/>
        </p:nvCxnSpPr>
        <p:spPr>
          <a:xfrm>
            <a:off x="7726679" y="3017520"/>
            <a:ext cx="502921" cy="0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8321040" y="1828800"/>
            <a:ext cx="3154680" cy="2423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8321040" y="1828800"/>
            <a:ext cx="3154680" cy="566928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501989" y="2011680"/>
            <a:ext cx="792781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РІЧНЕ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13373" y="2829652"/>
            <a:ext cx="2254720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на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основі</a:t>
            </a:r>
            <a:r>
              <a:rPr b="1" dirty="0">
                <a:solidFill>
                  <a:srgbClr val="12263F"/>
                </a:solidFill>
                <a:latin typeface="Aptos"/>
              </a:rPr>
              <a:t>
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семестрових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оцінок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31520" y="4800600"/>
            <a:ext cx="10744200" cy="914400"/>
          </a:xfrm>
          <a:prstGeom prst="round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314488" y="5010912"/>
            <a:ext cx="9578263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 err="1">
                <a:solidFill>
                  <a:srgbClr val="12263F"/>
                </a:solidFill>
                <a:latin typeface="Aptos"/>
              </a:rPr>
              <a:t>Окрема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підсумкова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(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діагностувальна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)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робота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для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тематичного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оцінювання</a:t>
            </a:r>
            <a:endParaRPr lang="uk-UA" sz="1600" b="1" dirty="0">
              <a:solidFill>
                <a:srgbClr val="12263F"/>
              </a:solidFill>
              <a:latin typeface="Aptos"/>
            </a:endParaRPr>
          </a:p>
          <a:p>
            <a:pPr algn="ctr"/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є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обов’язковою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,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якщо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наявних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результатів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достатньо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для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об’єктивного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визначення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досягнень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358361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РІЗНІ ФОРМИ ЗДОБУТТЯ ОСВІТИ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Єдині результати — адаптовані способи демонстрації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16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463040"/>
            <a:ext cx="5074920" cy="1645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85800" y="1463040"/>
            <a:ext cx="54864" cy="164592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86968" y="1627632"/>
            <a:ext cx="41148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800" b="1">
                <a:solidFill>
                  <a:srgbClr val="21848C"/>
                </a:solidFill>
                <a:latin typeface="Apto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80744" y="1627632"/>
            <a:ext cx="76232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ОЧНА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121408"/>
            <a:ext cx="2238690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0" dirty="0" err="1">
                <a:latin typeface="Aptos"/>
              </a:rPr>
              <a:t>базова</a:t>
            </a:r>
            <a:r>
              <a:rPr sz="2000" b="0" dirty="0">
                <a:latin typeface="Aptos"/>
              </a:rPr>
              <a:t> </a:t>
            </a:r>
            <a:r>
              <a:rPr sz="2000" b="0" dirty="0" err="1">
                <a:latin typeface="Aptos"/>
              </a:rPr>
              <a:t>організація</a:t>
            </a:r>
            <a:endParaRPr sz="2000" b="0" dirty="0"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463040"/>
            <a:ext cx="5074920" cy="1645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6217920" y="1463040"/>
            <a:ext cx="54864" cy="1645920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19088" y="1627632"/>
            <a:ext cx="41148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800" b="1">
                <a:solidFill>
                  <a:srgbClr val="275F8E"/>
                </a:solidFill>
                <a:latin typeface="Aptos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12864" y="1627632"/>
            <a:ext cx="1873462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ДИСТАНЦІЙНА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121408"/>
            <a:ext cx="2886303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0" dirty="0">
                <a:latin typeface="Aptos"/>
              </a:rPr>
              <a:t>ІКТ + </a:t>
            </a:r>
            <a:r>
              <a:rPr sz="2000" b="0" dirty="0" err="1">
                <a:latin typeface="Aptos"/>
              </a:rPr>
              <a:t>адаптовані</a:t>
            </a:r>
            <a:r>
              <a:rPr sz="2000" b="0" dirty="0">
                <a:latin typeface="Aptos"/>
              </a:rPr>
              <a:t> </a:t>
            </a:r>
            <a:r>
              <a:rPr sz="2000" b="0" dirty="0" err="1">
                <a:latin typeface="Aptos"/>
              </a:rPr>
              <a:t>критерії</a:t>
            </a:r>
            <a:endParaRPr sz="2000" b="0" dirty="0"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85800" y="3520440"/>
            <a:ext cx="5074920" cy="1645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685800" y="3520440"/>
            <a:ext cx="54864" cy="1645920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86968" y="3685032"/>
            <a:ext cx="41148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800" b="1">
                <a:solidFill>
                  <a:srgbClr val="D2A448"/>
                </a:solidFill>
                <a:latin typeface="Aptos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80744" y="3685032"/>
            <a:ext cx="2791020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СІМЕЙНА / ЕКСТЕРНАТ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178808"/>
            <a:ext cx="4718536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0" dirty="0" err="1">
                <a:latin typeface="Aptos"/>
              </a:rPr>
              <a:t>оцінювання</a:t>
            </a:r>
            <a:r>
              <a:rPr sz="2000" b="0" dirty="0">
                <a:latin typeface="Aptos"/>
              </a:rPr>
              <a:t> </a:t>
            </a:r>
            <a:r>
              <a:rPr sz="2000" b="0" dirty="0" err="1">
                <a:latin typeface="Aptos"/>
              </a:rPr>
              <a:t>за</a:t>
            </a:r>
            <a:r>
              <a:rPr sz="2000" b="0" dirty="0">
                <a:latin typeface="Aptos"/>
              </a:rPr>
              <a:t> </a:t>
            </a:r>
            <a:r>
              <a:rPr sz="2000" b="0" dirty="0" err="1">
                <a:latin typeface="Aptos"/>
              </a:rPr>
              <a:t>вимогами</a:t>
            </a:r>
            <a:r>
              <a:rPr sz="2000" b="0" dirty="0">
                <a:latin typeface="Aptos"/>
              </a:rPr>
              <a:t> </a:t>
            </a:r>
            <a:r>
              <a:rPr sz="2000" b="0" dirty="0" err="1">
                <a:latin typeface="Aptos"/>
              </a:rPr>
              <a:t>законодавства</a:t>
            </a:r>
            <a:endParaRPr sz="2000" b="0" dirty="0"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217920" y="3520440"/>
            <a:ext cx="5074920" cy="1645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6217920" y="3520440"/>
            <a:ext cx="54864" cy="1645920"/>
          </a:xfrm>
          <a:prstGeom prst="roundRect">
            <a:avLst/>
          </a:prstGeom>
          <a:solidFill>
            <a:srgbClr val="367E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19088" y="3685032"/>
            <a:ext cx="41148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800" b="1">
                <a:solidFill>
                  <a:srgbClr val="367E5D"/>
                </a:solidFill>
                <a:latin typeface="Aptos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04720" y="3735324"/>
            <a:ext cx="1640770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ІНШІ ФОРМИ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4178808"/>
            <a:ext cx="3909019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0" dirty="0" err="1">
                <a:latin typeface="Aptos"/>
              </a:rPr>
              <a:t>відповідно</a:t>
            </a:r>
            <a:r>
              <a:rPr sz="2000" b="0" dirty="0">
                <a:latin typeface="Aptos"/>
              </a:rPr>
              <a:t> </a:t>
            </a:r>
            <a:r>
              <a:rPr sz="2000" b="0" dirty="0" err="1">
                <a:latin typeface="Aptos"/>
              </a:rPr>
              <a:t>до</a:t>
            </a:r>
            <a:r>
              <a:rPr sz="2000" b="0" dirty="0">
                <a:latin typeface="Aptos"/>
              </a:rPr>
              <a:t> </a:t>
            </a:r>
            <a:r>
              <a:rPr sz="2000" b="0" dirty="0" err="1">
                <a:latin typeface="Aptos"/>
              </a:rPr>
              <a:t>освітньої</a:t>
            </a:r>
            <a:r>
              <a:rPr sz="2000" b="0" dirty="0">
                <a:latin typeface="Aptos"/>
              </a:rPr>
              <a:t> </a:t>
            </a:r>
            <a:r>
              <a:rPr sz="2000" b="0" dirty="0" err="1">
                <a:latin typeface="Aptos"/>
              </a:rPr>
              <a:t>програми</a:t>
            </a:r>
            <a:endParaRPr sz="2000" b="0" dirty="0">
              <a:latin typeface="Apto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9984" y="5715000"/>
            <a:ext cx="10535833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Заклад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може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розробляти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критерії</a:t>
            </a:r>
            <a:r>
              <a:rPr b="1" dirty="0">
                <a:solidFill>
                  <a:srgbClr val="12263F"/>
                </a:solidFill>
                <a:latin typeface="Aptos"/>
              </a:rPr>
              <a:t>,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адаптовані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для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дистанційної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інших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форм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здобуття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освіти</a:t>
            </a:r>
            <a:r>
              <a:rPr b="1" dirty="0">
                <a:solidFill>
                  <a:srgbClr val="12263F"/>
                </a:solidFill>
                <a:latin typeface="Aptos"/>
              </a:rPr>
              <a:t>; 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після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затвердження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вони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підлягають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оприлюдненню</a:t>
            </a:r>
            <a:r>
              <a:rPr b="1" dirty="0">
                <a:solidFill>
                  <a:srgbClr val="12263F"/>
                </a:solidFill>
                <a:latin typeface="Aptos"/>
              </a:rPr>
              <a:t> у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встановлений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строк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56194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ООП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Оцінювання учнів з особливими освітніми потребами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17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417320"/>
            <a:ext cx="3154680" cy="4526280"/>
          </a:xfrm>
          <a:prstGeom prst="round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226350" y="1783080"/>
            <a:ext cx="2073580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D2A448"/>
                </a:solidFill>
                <a:latin typeface="Aptos"/>
              </a:rPr>
              <a:t>ЄДИНА ОСНОВА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2423160"/>
            <a:ext cx="2606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300" b="1" dirty="0" err="1">
                <a:solidFill>
                  <a:srgbClr val="FFFFFF"/>
                </a:solidFill>
                <a:latin typeface="Aptos"/>
              </a:rPr>
              <a:t>загальні</a:t>
            </a:r>
            <a:r>
              <a:rPr sz="23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300" b="1" dirty="0" err="1">
                <a:solidFill>
                  <a:srgbClr val="FFFFFF"/>
                </a:solidFill>
                <a:latin typeface="Aptos"/>
              </a:rPr>
              <a:t>критерії</a:t>
            </a:r>
            <a:r>
              <a:rPr sz="2300" b="1" dirty="0">
                <a:solidFill>
                  <a:srgbClr val="FFFFFF"/>
                </a:solidFill>
                <a:latin typeface="Aptos"/>
              </a:rPr>
              <a:t>
</a:t>
            </a:r>
            <a:r>
              <a:rPr sz="2300" b="1" dirty="0" err="1">
                <a:solidFill>
                  <a:srgbClr val="FFFFFF"/>
                </a:solidFill>
                <a:latin typeface="Aptos"/>
              </a:rPr>
              <a:t>оцінювання</a:t>
            </a:r>
            <a:endParaRPr sz="23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3080" y="3337560"/>
            <a:ext cx="91440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500" b="1">
                <a:solidFill>
                  <a:srgbClr val="D2A448"/>
                </a:solidFill>
                <a:latin typeface="Aptos"/>
              </a:rPr>
              <a:t>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3720" y="3931920"/>
            <a:ext cx="2318840" cy="775597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400" b="1" dirty="0" err="1">
                <a:solidFill>
                  <a:srgbClr val="FFFFFF"/>
                </a:solidFill>
                <a:latin typeface="Aptos"/>
              </a:rPr>
              <a:t>індивідуальні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
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освітні</a:t>
            </a:r>
            <a:r>
              <a:rPr sz="24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Aptos"/>
              </a:rPr>
              <a:t>потреби</a:t>
            </a:r>
            <a:endParaRPr sz="24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43400" y="1417320"/>
            <a:ext cx="6858000" cy="12344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4343400" y="1417320"/>
            <a:ext cx="54864" cy="123444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44568" y="1581912"/>
            <a:ext cx="41148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800" b="1">
                <a:solidFill>
                  <a:srgbClr val="21848C"/>
                </a:solidFill>
                <a:latin typeface="Apto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8344" y="1581912"/>
            <a:ext cx="1450269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АДАПТАЦІЯ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2075688"/>
            <a:ext cx="613020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0" dirty="0" err="1">
                <a:latin typeface="Aptos"/>
              </a:rPr>
              <a:t>методів</a:t>
            </a:r>
            <a:r>
              <a:rPr sz="1600" b="0" dirty="0">
                <a:latin typeface="Aptos"/>
              </a:rPr>
              <a:t>, </a:t>
            </a:r>
            <a:r>
              <a:rPr sz="1600" b="0" dirty="0" err="1">
                <a:latin typeface="Aptos"/>
              </a:rPr>
              <a:t>умов</a:t>
            </a:r>
            <a:r>
              <a:rPr sz="1600" b="0" dirty="0">
                <a:latin typeface="Aptos"/>
              </a:rPr>
              <a:t>, </a:t>
            </a:r>
            <a:r>
              <a:rPr sz="1600" b="0" dirty="0" err="1">
                <a:latin typeface="Aptos"/>
              </a:rPr>
              <a:t>інструментів</a:t>
            </a:r>
            <a:r>
              <a:rPr sz="1600" b="0" dirty="0">
                <a:latin typeface="Aptos"/>
              </a:rPr>
              <a:t> — </a:t>
            </a:r>
            <a:r>
              <a:rPr sz="1600" b="0" dirty="0" err="1">
                <a:latin typeface="Aptos"/>
              </a:rPr>
              <a:t>зі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збереженням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сутності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результату</a:t>
            </a:r>
            <a:endParaRPr sz="1600" b="0" dirty="0"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343400" y="2926080"/>
            <a:ext cx="6858000" cy="12344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4343400" y="2926080"/>
            <a:ext cx="54864" cy="1234440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44568" y="3090672"/>
            <a:ext cx="41148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800" b="1">
                <a:solidFill>
                  <a:srgbClr val="275F8E"/>
                </a:solidFill>
                <a:latin typeface="Aptos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38344" y="3090672"/>
            <a:ext cx="185717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МОДИФІКАЦІЯ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0" y="3584448"/>
            <a:ext cx="6076279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0" dirty="0" err="1">
                <a:latin typeface="Aptos"/>
              </a:rPr>
              <a:t>врахування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індивідуальних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навчальних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цілей</a:t>
            </a:r>
            <a:r>
              <a:rPr sz="1600" b="0" dirty="0">
                <a:latin typeface="Aptos"/>
              </a:rPr>
              <a:t>, </a:t>
            </a:r>
            <a:r>
              <a:rPr sz="1600" b="0" dirty="0" err="1">
                <a:latin typeface="Aptos"/>
              </a:rPr>
              <a:t>коли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змінено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зміст</a:t>
            </a:r>
            <a:endParaRPr sz="1600" b="0" dirty="0"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343400" y="4434840"/>
            <a:ext cx="6858000" cy="12344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4343400" y="4434840"/>
            <a:ext cx="54864" cy="1234440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544568" y="4599431"/>
            <a:ext cx="41148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800" b="1">
                <a:solidFill>
                  <a:srgbClr val="D2A448"/>
                </a:solidFill>
                <a:latin typeface="Aptos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38344" y="4599431"/>
            <a:ext cx="307199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ІНДИВІДУАЛЬНИЙ ПЛАН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0" y="5093207"/>
            <a:ext cx="2469522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0" dirty="0" err="1">
                <a:latin typeface="Aptos"/>
              </a:rPr>
              <a:t>ураховується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за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наявності</a:t>
            </a:r>
            <a:endParaRPr sz="1600" b="0" dirty="0">
              <a:latin typeface="Apto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85427" y="5897880"/>
            <a:ext cx="868250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1848C"/>
                </a:solidFill>
                <a:latin typeface="Aptos"/>
              </a:rPr>
              <a:t>Принцип</a:t>
            </a:r>
            <a:r>
              <a:rPr b="1" dirty="0">
                <a:solidFill>
                  <a:srgbClr val="21848C"/>
                </a:solidFill>
                <a:latin typeface="Aptos"/>
              </a:rPr>
              <a:t>: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рівний</a:t>
            </a:r>
            <a:r>
              <a:rPr b="1" dirty="0">
                <a:solidFill>
                  <a:srgbClr val="21848C"/>
                </a:solidFill>
                <a:latin typeface="Aptos"/>
              </a:rPr>
              <a:t>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доступ</a:t>
            </a:r>
            <a:r>
              <a:rPr b="1" dirty="0">
                <a:solidFill>
                  <a:srgbClr val="21848C"/>
                </a:solidFill>
                <a:latin typeface="Aptos"/>
              </a:rPr>
              <a:t>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до</a:t>
            </a:r>
            <a:r>
              <a:rPr b="1" dirty="0">
                <a:solidFill>
                  <a:srgbClr val="21848C"/>
                </a:solidFill>
                <a:latin typeface="Aptos"/>
              </a:rPr>
              <a:t>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демонстрації</a:t>
            </a:r>
            <a:r>
              <a:rPr b="1" dirty="0">
                <a:solidFill>
                  <a:srgbClr val="21848C"/>
                </a:solidFill>
                <a:latin typeface="Aptos"/>
              </a:rPr>
              <a:t>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результату</a:t>
            </a:r>
            <a:r>
              <a:rPr b="1" dirty="0">
                <a:solidFill>
                  <a:srgbClr val="21848C"/>
                </a:solidFill>
                <a:latin typeface="Aptos"/>
              </a:rPr>
              <a:t> ≠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однакові</a:t>
            </a:r>
            <a:r>
              <a:rPr b="1" dirty="0">
                <a:solidFill>
                  <a:srgbClr val="21848C"/>
                </a:solidFill>
                <a:latin typeface="Aptos"/>
              </a:rPr>
              <a:t>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умови</a:t>
            </a:r>
            <a:r>
              <a:rPr b="1" dirty="0">
                <a:solidFill>
                  <a:srgbClr val="21848C"/>
                </a:solidFill>
                <a:latin typeface="Aptos"/>
              </a:rPr>
              <a:t>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для</a:t>
            </a:r>
            <a:r>
              <a:rPr b="1" dirty="0">
                <a:solidFill>
                  <a:srgbClr val="21848C"/>
                </a:solidFill>
                <a:latin typeface="Aptos"/>
              </a:rPr>
              <a:t> </a:t>
            </a:r>
            <a:r>
              <a:rPr b="1" dirty="0" err="1">
                <a:solidFill>
                  <a:srgbClr val="21848C"/>
                </a:solidFill>
                <a:latin typeface="Aptos"/>
              </a:rPr>
              <a:t>всіх</a:t>
            </a:r>
            <a:r>
              <a:rPr b="1" dirty="0">
                <a:solidFill>
                  <a:srgbClr val="21848C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319568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>
                <a:solidFill>
                  <a:srgbClr val="21848C"/>
                </a:solidFill>
                <a:latin typeface="Aptos"/>
              </a:rPr>
              <a:t>ДОСТРОКОВЕ ОЦІНЮВАННЯ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Окрема процедура, коли результат треба визначити раніше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18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508760"/>
            <a:ext cx="3246120" cy="1417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96112" y="1673351"/>
            <a:ext cx="457200" cy="45720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96112" y="1783079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8760" y="1737360"/>
            <a:ext cx="238777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Підстава</a:t>
            </a:r>
            <a:r>
              <a:rPr b="1" dirty="0">
                <a:solidFill>
                  <a:srgbClr val="12263F"/>
                </a:solidFill>
                <a:latin typeface="Aptos"/>
              </a:rPr>
              <a:t> /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звернення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80559" y="1508760"/>
            <a:ext cx="3246120" cy="1417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4645151" y="1673351"/>
            <a:ext cx="457200" cy="45720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45151" y="1783079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64183" y="1697747"/>
            <a:ext cx="256249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Рішення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організація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229600" y="1508760"/>
            <a:ext cx="3246120" cy="1417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8394192" y="1673351"/>
            <a:ext cx="457200" cy="45720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394192" y="1783079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06840" y="1737360"/>
            <a:ext cx="2142510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Визначення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обсягу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результатів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31520" y="3429000"/>
            <a:ext cx="3246120" cy="1417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896112" y="3593592"/>
            <a:ext cx="457200" cy="457200"/>
          </a:xfrm>
          <a:prstGeom prst="ellipse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96112" y="3703320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08760" y="3657600"/>
            <a:ext cx="1773819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Добір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форми</a:t>
            </a:r>
            <a:r>
              <a:rPr b="1" dirty="0">
                <a:solidFill>
                  <a:srgbClr val="12263F"/>
                </a:solidFill>
                <a:latin typeface="Aptos"/>
              </a:rPr>
              <a:t> й 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інструментарію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480559" y="3429000"/>
            <a:ext cx="3246120" cy="1417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4645151" y="3593592"/>
            <a:ext cx="457200" cy="457200"/>
          </a:xfrm>
          <a:prstGeom prst="ellipse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645151" y="3703320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57799" y="3657600"/>
            <a:ext cx="1735347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Проведення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фіксація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229600" y="3429000"/>
            <a:ext cx="3246120" cy="1417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8394192" y="3593592"/>
            <a:ext cx="457200" cy="457200"/>
          </a:xfrm>
          <a:prstGeom prst="ellipse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394192" y="3703320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006840" y="3657600"/>
            <a:ext cx="1664815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Інформування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про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66817" y="5623560"/>
            <a:ext cx="842788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12263F"/>
                </a:solidFill>
                <a:latin typeface="Aptos"/>
              </a:rPr>
              <a:t>Додаток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4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до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Положення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деталізує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організацію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послідовність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дій</a:t>
            </a:r>
            <a:r>
              <a:rPr sz="1400"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345697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D2A448"/>
                </a:solidFill>
                <a:latin typeface="Aptos"/>
              </a:rPr>
              <a:t>АКАДЕМІЧНА ДОБРОЧЕСНІСТЬ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"/>
              </a:rPr>
              <a:t>Чесність — умова достовірної оцінки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D2A448"/>
                </a:solidFill>
                <a:latin typeface="Aptos"/>
              </a:rPr>
              <a:t>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solidFill>
                  <a:srgbClr val="BFCBD3"/>
                </a:solidFill>
                <a:latin typeface="Aptos"/>
              </a:rPr>
              <a:t>Локальне</a:t>
            </a:r>
            <a:r>
              <a:rPr sz="1050" b="0" dirty="0">
                <a:solidFill>
                  <a:srgbClr val="BFCBD3"/>
                </a:solidFill>
                <a:latin typeface="Aptos"/>
              </a:rPr>
              <a:t> </a:t>
            </a:r>
            <a:r>
              <a:rPr sz="1050" b="0" dirty="0" err="1">
                <a:solidFill>
                  <a:srgbClr val="BFCBD3"/>
                </a:solidFill>
                <a:latin typeface="Aptos"/>
              </a:rPr>
              <a:t>Положення</a:t>
            </a:r>
            <a:r>
              <a:rPr sz="1050" b="0" dirty="0">
                <a:solidFill>
                  <a:srgbClr val="BFCBD3"/>
                </a:solidFill>
                <a:latin typeface="Aptos"/>
              </a:rPr>
              <a:t> </a:t>
            </a:r>
            <a:r>
              <a:rPr sz="1050" b="0" dirty="0" err="1">
                <a:solidFill>
                  <a:srgbClr val="BFCBD3"/>
                </a:solidFill>
                <a:latin typeface="Aptos"/>
              </a:rPr>
              <a:t>про</a:t>
            </a:r>
            <a:r>
              <a:rPr sz="1050" b="0" dirty="0">
                <a:solidFill>
                  <a:srgbClr val="BFCBD3"/>
                </a:solidFill>
                <a:latin typeface="Aptos"/>
              </a:rPr>
              <a:t> </a:t>
            </a:r>
            <a:r>
              <a:rPr sz="1050" b="0" dirty="0" err="1">
                <a:solidFill>
                  <a:srgbClr val="BFCBD3"/>
                </a:solidFill>
                <a:latin typeface="Aptos"/>
              </a:rPr>
              <a:t>систему</a:t>
            </a:r>
            <a:r>
              <a:rPr sz="1050" b="0" dirty="0">
                <a:solidFill>
                  <a:srgbClr val="BFCBD3"/>
                </a:solidFill>
                <a:latin typeface="Aptos"/>
              </a:rPr>
              <a:t> </a:t>
            </a:r>
            <a:r>
              <a:rPr sz="1050" b="0" dirty="0" err="1">
                <a:solidFill>
                  <a:srgbClr val="BFCBD3"/>
                </a:solidFill>
                <a:latin typeface="Aptos"/>
              </a:rPr>
              <a:t>оцінювання</a:t>
            </a:r>
            <a:endParaRPr sz="1050" b="0" dirty="0">
              <a:solidFill>
                <a:srgbClr val="BFCBD3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BFCBD3"/>
                </a:solidFill>
                <a:latin typeface="Aptos"/>
              </a:rPr>
              <a:t>19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508760"/>
            <a:ext cx="3840480" cy="384048"/>
          </a:xfrm>
          <a:prstGeom prst="roundRect">
            <a:avLst/>
          </a:prstGeom>
          <a:solidFill>
            <a:srgbClr val="3A3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073428" y="1467182"/>
            <a:ext cx="1156663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0B0A5"/>
                </a:solidFill>
                <a:latin typeface="Aptos"/>
              </a:rPr>
              <a:t>×  </a:t>
            </a:r>
            <a:r>
              <a:rPr sz="2000" b="1" dirty="0" err="1">
                <a:solidFill>
                  <a:srgbClr val="F0B0A5"/>
                </a:solidFill>
                <a:latin typeface="Aptos"/>
              </a:rPr>
              <a:t>плагіат</a:t>
            </a:r>
            <a:endParaRPr sz="2000" b="1" dirty="0">
              <a:solidFill>
                <a:srgbClr val="F0B0A5"/>
              </a:solidFill>
              <a:latin typeface="Apto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31520" y="2167128"/>
            <a:ext cx="3840480" cy="384048"/>
          </a:xfrm>
          <a:prstGeom prst="roundRect">
            <a:avLst/>
          </a:prstGeom>
          <a:solidFill>
            <a:srgbClr val="3A3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89697" y="2171271"/>
            <a:ext cx="172412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0B0A5"/>
                </a:solidFill>
                <a:latin typeface="Aptos"/>
              </a:rPr>
              <a:t>×  </a:t>
            </a:r>
            <a:r>
              <a:rPr sz="2000" b="1" dirty="0" err="1">
                <a:solidFill>
                  <a:srgbClr val="F0B0A5"/>
                </a:solidFill>
                <a:latin typeface="Aptos"/>
              </a:rPr>
              <a:t>фабрикація</a:t>
            </a:r>
            <a:endParaRPr sz="2000" b="1" dirty="0">
              <a:solidFill>
                <a:srgbClr val="F0B0A5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31520" y="2825496"/>
            <a:ext cx="3840480" cy="384048"/>
          </a:xfrm>
          <a:prstGeom prst="roundRect">
            <a:avLst/>
          </a:prstGeom>
          <a:solidFill>
            <a:srgbClr val="3A3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602145" y="2845165"/>
            <a:ext cx="2099229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0B0A5"/>
                </a:solidFill>
                <a:latin typeface="Aptos"/>
              </a:rPr>
              <a:t>×  </a:t>
            </a:r>
            <a:r>
              <a:rPr sz="2000" b="1" dirty="0" err="1">
                <a:solidFill>
                  <a:srgbClr val="F0B0A5"/>
                </a:solidFill>
                <a:latin typeface="Aptos"/>
              </a:rPr>
              <a:t>фальсифікація</a:t>
            </a:r>
            <a:endParaRPr sz="2000" b="1" dirty="0">
              <a:solidFill>
                <a:srgbClr val="F0B0A5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31520" y="3483864"/>
            <a:ext cx="3840480" cy="384048"/>
          </a:xfrm>
          <a:prstGeom prst="roundRect">
            <a:avLst/>
          </a:prstGeom>
          <a:solidFill>
            <a:srgbClr val="3A3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79379" y="3472621"/>
            <a:ext cx="3344762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0B0A5"/>
                </a:solidFill>
                <a:latin typeface="Aptos"/>
              </a:rPr>
              <a:t>×  </a:t>
            </a:r>
            <a:r>
              <a:rPr sz="2000" b="1" dirty="0" err="1">
                <a:solidFill>
                  <a:srgbClr val="F0B0A5"/>
                </a:solidFill>
                <a:latin typeface="Aptos"/>
              </a:rPr>
              <a:t>несамостійне</a:t>
            </a:r>
            <a:r>
              <a:rPr sz="2000" b="1" dirty="0">
                <a:solidFill>
                  <a:srgbClr val="F0B0A5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0B0A5"/>
                </a:solidFill>
                <a:latin typeface="Aptos"/>
              </a:rPr>
              <a:t>виконання</a:t>
            </a:r>
            <a:endParaRPr sz="2000" b="1" dirty="0">
              <a:solidFill>
                <a:srgbClr val="F0B0A5"/>
              </a:solidFill>
              <a:latin typeface="Apto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31520" y="4142231"/>
            <a:ext cx="3840480" cy="384048"/>
          </a:xfrm>
          <a:prstGeom prst="roundRect">
            <a:avLst/>
          </a:prstGeom>
          <a:solidFill>
            <a:srgbClr val="3A3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90222" y="4150128"/>
            <a:ext cx="3131563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0B0A5"/>
                </a:solidFill>
                <a:latin typeface="Aptos"/>
              </a:rPr>
              <a:t>×  </a:t>
            </a:r>
            <a:r>
              <a:rPr sz="2000" b="1" dirty="0" err="1">
                <a:solidFill>
                  <a:srgbClr val="F0B0A5"/>
                </a:solidFill>
                <a:latin typeface="Aptos"/>
              </a:rPr>
              <a:t>недозволена</a:t>
            </a:r>
            <a:r>
              <a:rPr sz="2000" b="1" dirty="0">
                <a:solidFill>
                  <a:srgbClr val="F0B0A5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0B0A5"/>
                </a:solidFill>
                <a:latin typeface="Aptos"/>
              </a:rPr>
              <a:t>допомога</a:t>
            </a:r>
            <a:endParaRPr sz="2000" b="1" dirty="0">
              <a:solidFill>
                <a:srgbClr val="F0B0A5"/>
              </a:solidFill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74920" y="1417320"/>
            <a:ext cx="6263640" cy="3886200"/>
          </a:xfrm>
          <a:prstGeom prst="roundRect">
            <a:avLst/>
          </a:prstGeom>
          <a:solidFill>
            <a:srgbClr val="1F38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675630" y="1783080"/>
            <a:ext cx="5062220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D2A448"/>
                </a:solidFill>
                <a:latin typeface="Aptos"/>
              </a:rPr>
              <a:t>ПЕРЕД ЗАВДАННЯМ УЧИТЕЛЬ ВИЗНАЧАЄ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32120" y="2423160"/>
            <a:ext cx="3192477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0" dirty="0">
                <a:solidFill>
                  <a:srgbClr val="FFFFFF"/>
                </a:solidFill>
                <a:latin typeface="Aptos"/>
              </a:rPr>
              <a:t>✓ 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вимоги</a:t>
            </a:r>
            <a:r>
              <a:rPr sz="20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до</a:t>
            </a:r>
            <a:r>
              <a:rPr sz="20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самостійності</a:t>
            </a:r>
            <a:endParaRPr sz="2000"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32120" y="3017520"/>
            <a:ext cx="2583336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0" dirty="0">
                <a:solidFill>
                  <a:srgbClr val="FFFFFF"/>
                </a:solidFill>
                <a:latin typeface="Aptos"/>
              </a:rPr>
              <a:t>✓ 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дозволені</a:t>
            </a:r>
            <a:r>
              <a:rPr sz="20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джерела</a:t>
            </a:r>
            <a:endParaRPr sz="2000"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32120" y="3611880"/>
            <a:ext cx="4290534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0" dirty="0">
                <a:solidFill>
                  <a:srgbClr val="FFFFFF"/>
                </a:solidFill>
                <a:latin typeface="Aptos"/>
              </a:rPr>
              <a:t>✓ 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можливість</a:t>
            </a:r>
            <a:r>
              <a:rPr sz="20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довідкових</a:t>
            </a:r>
            <a:r>
              <a:rPr sz="20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матеріалів</a:t>
            </a:r>
            <a:endParaRPr sz="2000"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32120" y="4206240"/>
            <a:ext cx="534851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0" dirty="0">
                <a:solidFill>
                  <a:srgbClr val="FFFFFF"/>
                </a:solidFill>
                <a:latin typeface="Aptos"/>
              </a:rPr>
              <a:t>✓ 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умови</a:t>
            </a:r>
            <a:r>
              <a:rPr sz="20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використання</a:t>
            </a:r>
            <a:r>
              <a:rPr sz="20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цифрових</a:t>
            </a:r>
            <a:r>
              <a:rPr sz="2000" b="0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ptos"/>
              </a:rPr>
              <a:t>засобів</a:t>
            </a:r>
            <a:r>
              <a:rPr sz="2000" b="0" dirty="0">
                <a:solidFill>
                  <a:srgbClr val="FFFFFF"/>
                </a:solidFill>
                <a:latin typeface="Aptos"/>
              </a:rPr>
              <a:t> / ШІ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2731" y="5715000"/>
            <a:ext cx="1065605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У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разі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порушення</a:t>
            </a:r>
            <a:r>
              <a:rPr b="1" dirty="0">
                <a:solidFill>
                  <a:srgbClr val="FFFFFF"/>
                </a:solidFill>
                <a:latin typeface="Aptos"/>
              </a:rPr>
              <a:t> —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заходи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реагування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та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санкції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відповідно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до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законодавства</a:t>
            </a:r>
            <a:r>
              <a:rPr b="1" dirty="0">
                <a:solidFill>
                  <a:srgbClr val="FFFFFF"/>
                </a:solidFill>
                <a:latin typeface="Aptos"/>
              </a:rPr>
              <a:t> і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локальних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актів</a:t>
            </a:r>
            <a:r>
              <a:rPr sz="1300" b="1" dirty="0">
                <a:solidFill>
                  <a:srgbClr val="FFFFF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286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249427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НОРМАТИВНИЙ СТАРТ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Що змінив наказ МОН № 722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508760"/>
            <a:ext cx="3429000" cy="1325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40080" y="1508760"/>
            <a:ext cx="54864" cy="1325880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41247" y="1673351"/>
            <a:ext cx="41148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800" b="1">
                <a:solidFill>
                  <a:srgbClr val="275F8E"/>
                </a:solidFill>
                <a:latin typeface="Aptos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35024" y="1673351"/>
            <a:ext cx="192129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Єдина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система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8680" y="2167128"/>
            <a:ext cx="3396058" cy="4678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400" b="0" dirty="0" err="1">
                <a:latin typeface="Aptos"/>
              </a:rPr>
              <a:t>Принципи</a:t>
            </a:r>
            <a:r>
              <a:rPr sz="1400" b="0" dirty="0">
                <a:latin typeface="Aptos"/>
              </a:rPr>
              <a:t>, </a:t>
            </a:r>
            <a:r>
              <a:rPr sz="1400" b="0" dirty="0" err="1">
                <a:latin typeface="Aptos"/>
              </a:rPr>
              <a:t>види</a:t>
            </a:r>
            <a:r>
              <a:rPr sz="1400" b="0" dirty="0">
                <a:latin typeface="Aptos"/>
              </a:rPr>
              <a:t>, </a:t>
            </a:r>
            <a:r>
              <a:rPr sz="1400" b="0" dirty="0" err="1">
                <a:latin typeface="Aptos"/>
              </a:rPr>
              <a:t>форми</a:t>
            </a:r>
            <a:r>
              <a:rPr sz="1400" b="0" dirty="0">
                <a:latin typeface="Aptos"/>
              </a:rPr>
              <a:t>, </a:t>
            </a:r>
            <a:r>
              <a:rPr sz="1400" b="0" dirty="0" err="1">
                <a:latin typeface="Aptos"/>
              </a:rPr>
              <a:t>методи</a:t>
            </a:r>
            <a:r>
              <a:rPr sz="1400" b="0" dirty="0">
                <a:latin typeface="Aptos"/>
              </a:rPr>
              <a:t>, </a:t>
            </a:r>
            <a:r>
              <a:rPr sz="1400" b="0" dirty="0" err="1">
                <a:latin typeface="Aptos"/>
              </a:rPr>
              <a:t>шкали</a:t>
            </a:r>
            <a:r>
              <a:rPr sz="1400" b="0" dirty="0">
                <a:latin typeface="Aptos"/>
              </a:rPr>
              <a:t>, </a:t>
            </a:r>
            <a:endParaRPr lang="uk-UA" sz="1400" b="0" dirty="0">
              <a:latin typeface="Aptos"/>
            </a:endParaRPr>
          </a:p>
          <a:p>
            <a:pPr algn="l"/>
            <a:r>
              <a:rPr sz="1400" b="0" dirty="0" err="1">
                <a:latin typeface="Aptos"/>
              </a:rPr>
              <a:t>правила</a:t>
            </a:r>
            <a:r>
              <a:rPr sz="1400" b="0" dirty="0">
                <a:latin typeface="Aptos"/>
              </a:rPr>
              <a:t> і </a:t>
            </a:r>
            <a:r>
              <a:rPr sz="1400" b="0" dirty="0" err="1">
                <a:latin typeface="Aptos"/>
              </a:rPr>
              <a:t>процедури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оцінювання</a:t>
            </a:r>
            <a:r>
              <a:rPr sz="1400" b="0" dirty="0">
                <a:latin typeface="Aptos"/>
              </a:rPr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1508760"/>
            <a:ext cx="3429000" cy="1325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4389120" y="1508760"/>
            <a:ext cx="54864" cy="132588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389120" y="1673351"/>
            <a:ext cx="536172" cy="3139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/>
            <a:r>
              <a:rPr sz="1800" b="1" dirty="0">
                <a:solidFill>
                  <a:srgbClr val="21848C"/>
                </a:solidFill>
                <a:latin typeface="Aptos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18826" y="1673351"/>
            <a:ext cx="3246120" cy="34471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Компетентнісний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фокус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17720" y="2051862"/>
            <a:ext cx="3094693" cy="68326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400" b="0" dirty="0" err="1">
                <a:latin typeface="Aptos"/>
              </a:rPr>
              <a:t>Оцінюємо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не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механічне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відтворення</a:t>
            </a:r>
            <a:r>
              <a:rPr sz="1400" b="0" dirty="0">
                <a:latin typeface="Aptos"/>
              </a:rPr>
              <a:t>, </a:t>
            </a:r>
            <a:endParaRPr lang="uk-UA" sz="1400" b="0" dirty="0">
              <a:latin typeface="Aptos"/>
            </a:endParaRPr>
          </a:p>
          <a:p>
            <a:pPr algn="l"/>
            <a:r>
              <a:rPr sz="1400" b="0" dirty="0">
                <a:latin typeface="Aptos"/>
              </a:rPr>
              <a:t>а </a:t>
            </a:r>
            <a:r>
              <a:rPr sz="1400" b="0" dirty="0" err="1">
                <a:latin typeface="Aptos"/>
              </a:rPr>
              <a:t>здатність</a:t>
            </a:r>
            <a:r>
              <a:rPr lang="uk-UA" sz="140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застосовувати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знання</a:t>
            </a:r>
            <a:endParaRPr lang="uk-UA" sz="1400" b="0" dirty="0">
              <a:latin typeface="Aptos"/>
            </a:endParaRPr>
          </a:p>
          <a:p>
            <a:pPr algn="l"/>
            <a:r>
              <a:rPr sz="1400" b="0" dirty="0">
                <a:latin typeface="Aptos"/>
              </a:rPr>
              <a:t> й </a:t>
            </a:r>
            <a:r>
              <a:rPr sz="1400" b="0" dirty="0" err="1">
                <a:latin typeface="Aptos"/>
              </a:rPr>
              <a:t>уміння</a:t>
            </a:r>
            <a:r>
              <a:rPr sz="1000" b="0" dirty="0">
                <a:solidFill>
                  <a:srgbClr val="5C6A77"/>
                </a:solidFill>
                <a:latin typeface="Aptos"/>
              </a:rPr>
              <a:t>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38160" y="1508760"/>
            <a:ext cx="3429000" cy="1325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8138160" y="1508760"/>
            <a:ext cx="54864" cy="1325880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339328" y="1673351"/>
            <a:ext cx="411480" cy="36576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800" b="1">
                <a:solidFill>
                  <a:srgbClr val="D2A448"/>
                </a:solidFill>
                <a:latin typeface="Aptos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33104" y="1673351"/>
            <a:ext cx="2079993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Прозорі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критерії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93575" y="2029989"/>
            <a:ext cx="2716385" cy="68326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400" b="0" dirty="0" err="1">
                <a:latin typeface="Aptos"/>
              </a:rPr>
              <a:t>Критерії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мають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бути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чіткими</a:t>
            </a:r>
            <a:r>
              <a:rPr sz="1400" b="0" dirty="0">
                <a:latin typeface="Aptos"/>
              </a:rPr>
              <a:t>, </a:t>
            </a:r>
            <a:endParaRPr lang="uk-UA" sz="1400" b="0" dirty="0">
              <a:latin typeface="Aptos"/>
            </a:endParaRPr>
          </a:p>
          <a:p>
            <a:pPr algn="l"/>
            <a:r>
              <a:rPr sz="1400" b="0" dirty="0" err="1">
                <a:latin typeface="Aptos"/>
              </a:rPr>
              <a:t>зрозумілими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та</a:t>
            </a:r>
            <a:r>
              <a:rPr sz="1400" b="0" dirty="0">
                <a:latin typeface="Aptos"/>
              </a:rPr>
              <a:t> </a:t>
            </a:r>
            <a:r>
              <a:rPr lang="uk-UA" sz="140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відомими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учням</a:t>
            </a:r>
            <a:r>
              <a:rPr sz="1400" b="0" dirty="0">
                <a:latin typeface="Aptos"/>
              </a:rPr>
              <a:t> </a:t>
            </a:r>
            <a:endParaRPr lang="uk-UA" sz="1400" b="0" dirty="0">
              <a:latin typeface="Aptos"/>
            </a:endParaRPr>
          </a:p>
          <a:p>
            <a:pPr algn="l"/>
            <a:r>
              <a:rPr sz="1400" b="0" dirty="0" err="1">
                <a:latin typeface="Aptos"/>
              </a:rPr>
              <a:t>заздалегідь</a:t>
            </a:r>
            <a:r>
              <a:rPr sz="1400" b="0" dirty="0">
                <a:latin typeface="Aptos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3246120"/>
            <a:ext cx="2447080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Поетапне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введення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40080" y="3749039"/>
            <a:ext cx="3246120" cy="1234440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41247" y="3950208"/>
            <a:ext cx="1244828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21848C"/>
                </a:solidFill>
                <a:latin typeface="Aptos"/>
              </a:rPr>
              <a:t>2026/2027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7" y="4370832"/>
            <a:ext cx="109895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1–9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класи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343400" y="3749039"/>
            <a:ext cx="3246120" cy="1234440"/>
          </a:xfrm>
          <a:prstGeom prst="roundRect">
            <a:avLst/>
          </a:prstGeom>
          <a:solidFill>
            <a:srgbClr val="E5EF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544568" y="3950208"/>
            <a:ext cx="1244828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275F8E"/>
                </a:solidFill>
                <a:latin typeface="Aptos"/>
              </a:rPr>
              <a:t>2027/2028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44568" y="4370832"/>
            <a:ext cx="120725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1–10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класи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046719" y="3749039"/>
            <a:ext cx="3246120" cy="1234440"/>
          </a:xfrm>
          <a:prstGeom prst="round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247888" y="3950208"/>
            <a:ext cx="1244828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D2A448"/>
                </a:solidFill>
                <a:latin typeface="Aptos"/>
              </a:rPr>
              <a:t>2028/2029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47888" y="4370832"/>
            <a:ext cx="120725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1–12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класи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cxnSp>
        <p:nvCxnSpPr>
          <p:cNvPr id="33" name="Connector 32"/>
          <p:cNvCxnSpPr/>
          <p:nvPr/>
        </p:nvCxnSpPr>
        <p:spPr>
          <a:xfrm>
            <a:off x="3913632" y="4370832"/>
            <a:ext cx="402336" cy="0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7616952" y="4370832"/>
            <a:ext cx="402336" cy="0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40080" y="5559552"/>
            <a:ext cx="10815718" cy="65248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Для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закладу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це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означає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: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правила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оцінювання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мають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бути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не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«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усними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домовленостями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»,</a:t>
            </a:r>
            <a:endParaRPr lang="uk-UA" sz="2000" b="1" dirty="0">
              <a:solidFill>
                <a:srgbClr val="12263F"/>
              </a:solidFill>
              <a:latin typeface="Aptos"/>
            </a:endParaRPr>
          </a:p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 а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узгодженою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системою</a:t>
            </a:r>
            <a:r>
              <a:rPr sz="1400"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263918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ПРАВО НА ПОЯСНЕННЯ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Що відбувається, якщо учень не згоден з оцінкою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20</a:t>
            </a:r>
          </a:p>
        </p:txBody>
      </p:sp>
      <p:sp>
        <p:nvSpPr>
          <p:cNvPr id="8" name="Oval 7"/>
          <p:cNvSpPr/>
          <p:nvPr/>
        </p:nvSpPr>
        <p:spPr>
          <a:xfrm>
            <a:off x="1600200" y="1554480"/>
            <a:ext cx="658368" cy="658368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600200" y="1664207"/>
            <a:ext cx="658368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2304288" y="1883664"/>
            <a:ext cx="1124712" cy="0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384909" y="2514600"/>
            <a:ext cx="139070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12263F"/>
                </a:solidFill>
                <a:latin typeface="Aptos"/>
              </a:rPr>
              <a:t>ЗВЕРНЕННЯ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3552" y="3063240"/>
            <a:ext cx="2413417" cy="4678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0" dirty="0" err="1">
                <a:latin typeface="Aptos"/>
              </a:rPr>
              <a:t>учень</a:t>
            </a:r>
            <a:r>
              <a:rPr sz="1400" b="0" dirty="0">
                <a:latin typeface="Aptos"/>
              </a:rPr>
              <a:t> / </a:t>
            </a:r>
            <a:r>
              <a:rPr sz="1400" b="0" dirty="0" err="1">
                <a:latin typeface="Aptos"/>
              </a:rPr>
              <a:t>батьки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повідомляють</a:t>
            </a:r>
            <a:r>
              <a:rPr sz="1400" b="0" dirty="0">
                <a:latin typeface="Aptos"/>
              </a:rPr>
              <a:t> </a:t>
            </a:r>
            <a:endParaRPr lang="uk-UA" sz="1400" b="0" dirty="0">
              <a:latin typeface="Aptos"/>
            </a:endParaRPr>
          </a:p>
          <a:p>
            <a:pPr algn="ctr"/>
            <a:r>
              <a:rPr sz="1400" b="0" dirty="0" err="1">
                <a:latin typeface="Aptos"/>
              </a:rPr>
              <a:t>про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незгоду</a:t>
            </a:r>
            <a:endParaRPr sz="1400" b="0" dirty="0">
              <a:latin typeface="Apto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389120" y="1554480"/>
            <a:ext cx="658368" cy="658368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389120" y="1664207"/>
            <a:ext cx="658368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093207" y="1883664"/>
            <a:ext cx="1124713" cy="0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26540" y="2514600"/>
            <a:ext cx="148527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12263F"/>
                </a:solidFill>
                <a:latin typeface="Aptos"/>
              </a:rPr>
              <a:t>ПОЯСНЕННЯ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87505" y="3063240"/>
            <a:ext cx="2163348" cy="4678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0" dirty="0" err="1">
                <a:latin typeface="Aptos"/>
              </a:rPr>
              <a:t>учитель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пояснює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критерії</a:t>
            </a:r>
            <a:r>
              <a:rPr sz="1400" b="0" dirty="0">
                <a:latin typeface="Aptos"/>
              </a:rPr>
              <a:t> </a:t>
            </a:r>
            <a:endParaRPr lang="uk-UA" sz="1400" b="0" dirty="0">
              <a:latin typeface="Aptos"/>
            </a:endParaRPr>
          </a:p>
          <a:p>
            <a:pPr algn="ctr"/>
            <a:r>
              <a:rPr sz="1400" b="0" dirty="0" err="1">
                <a:latin typeface="Aptos"/>
              </a:rPr>
              <a:t>та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підстави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оцінки</a:t>
            </a:r>
            <a:endParaRPr sz="1400" b="0" dirty="0">
              <a:latin typeface="Apto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178040" y="1554480"/>
            <a:ext cx="658368" cy="658368"/>
          </a:xfrm>
          <a:prstGeom prst="ellipse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178040" y="1664207"/>
            <a:ext cx="658368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7882127" y="1883664"/>
            <a:ext cx="1124713" cy="0"/>
          </a:xfrm>
          <a:prstGeom prst="line">
            <a:avLst/>
          </a:prstGeom>
          <a:ln w="25400">
            <a:solidFill>
              <a:srgbClr val="5C6A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058191" y="2514600"/>
            <a:ext cx="119981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12263F"/>
                </a:solidFill>
                <a:latin typeface="Aptos"/>
              </a:rPr>
              <a:t>ПЕРЕГЛЯД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0882" y="3063240"/>
            <a:ext cx="2154436" cy="4678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0" dirty="0" err="1">
                <a:latin typeface="Aptos"/>
              </a:rPr>
              <a:t>за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наявності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підстав</a:t>
            </a:r>
            <a:r>
              <a:rPr sz="1400" b="0" dirty="0">
                <a:latin typeface="Aptos"/>
              </a:rPr>
              <a:t> </a:t>
            </a:r>
            <a:endParaRPr lang="uk-UA" sz="1400" b="0" dirty="0">
              <a:latin typeface="Aptos"/>
            </a:endParaRPr>
          </a:p>
          <a:p>
            <a:pPr algn="ctr"/>
            <a:r>
              <a:rPr sz="1400" b="0" dirty="0" err="1">
                <a:latin typeface="Aptos"/>
              </a:rPr>
              <a:t>результат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переглядається</a:t>
            </a:r>
            <a:endParaRPr sz="1400" b="0" dirty="0">
              <a:latin typeface="Apto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966959" y="1554480"/>
            <a:ext cx="658368" cy="658368"/>
          </a:xfrm>
          <a:prstGeom prst="ellipse">
            <a:avLst/>
          </a:prstGeom>
          <a:solidFill>
            <a:srgbClr val="367E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966959" y="1664207"/>
            <a:ext cx="658368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23429" y="2514600"/>
            <a:ext cx="164718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12263F"/>
                </a:solidFill>
                <a:latin typeface="Aptos"/>
              </a:rPr>
              <a:t>ОСКАРЖЕННЯ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54551" y="3063240"/>
            <a:ext cx="2584938" cy="4678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0" dirty="0" err="1">
                <a:latin typeface="Aptos"/>
              </a:rPr>
              <a:t>застосовується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процедура</a:t>
            </a:r>
            <a:r>
              <a:rPr sz="1400" b="0" dirty="0">
                <a:latin typeface="Aptos"/>
              </a:rPr>
              <a:t> </a:t>
            </a:r>
            <a:endParaRPr lang="uk-UA" sz="1400" b="0" dirty="0">
              <a:latin typeface="Aptos"/>
            </a:endParaRPr>
          </a:p>
          <a:p>
            <a:pPr algn="ctr"/>
            <a:r>
              <a:rPr sz="1400" b="0" dirty="0" err="1">
                <a:latin typeface="Aptos"/>
              </a:rPr>
              <a:t>відповідно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до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виду</a:t>
            </a:r>
            <a:r>
              <a:rPr sz="1400" b="0" dirty="0">
                <a:latin typeface="Aptos"/>
              </a:rPr>
              <a:t> </a:t>
            </a:r>
            <a:r>
              <a:rPr sz="1400" b="0" dirty="0" err="1">
                <a:latin typeface="Aptos"/>
              </a:rPr>
              <a:t>оцінювання</a:t>
            </a:r>
            <a:endParaRPr sz="1400" b="0" dirty="0">
              <a:latin typeface="Aptos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31520" y="4709160"/>
            <a:ext cx="10744200" cy="960120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473890" y="4956048"/>
            <a:ext cx="9213740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 err="1">
                <a:solidFill>
                  <a:srgbClr val="12263F"/>
                </a:solidFill>
                <a:latin typeface="Aptos"/>
              </a:rPr>
              <a:t>Додаток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3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встановлює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послідовність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дій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.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Ключовий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принцип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— </a:t>
            </a:r>
            <a:endParaRPr lang="uk-UA" sz="1600" b="1" dirty="0">
              <a:solidFill>
                <a:srgbClr val="12263F"/>
              </a:solidFill>
              <a:latin typeface="Aptos"/>
            </a:endParaRPr>
          </a:p>
          <a:p>
            <a:pPr algn="ctr"/>
            <a:r>
              <a:rPr sz="1600" b="1" dirty="0" err="1">
                <a:solidFill>
                  <a:srgbClr val="12263F"/>
                </a:solidFill>
                <a:latin typeface="Aptos"/>
              </a:rPr>
              <a:t>спочатку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зрозуміле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пояснення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оцінки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критеріїв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,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далі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—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передбачена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процедура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2263F"/>
                </a:solidFill>
                <a:latin typeface="Aptos"/>
              </a:rPr>
              <a:t>перегляду</a:t>
            </a:r>
            <a:r>
              <a:rPr sz="1600"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60614" y="315468"/>
            <a:ext cx="160710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КОМУНІКАЦІЯ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Оцінка — конфіденційна інформація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21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508760"/>
            <a:ext cx="3749039" cy="4297680"/>
          </a:xfrm>
          <a:prstGeom prst="round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55402" y="1874519"/>
            <a:ext cx="2209836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D2A448"/>
                </a:solidFill>
                <a:latin typeface="Aptos"/>
              </a:rPr>
              <a:t>ХТО МАЄ ДОСТУП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2514600"/>
            <a:ext cx="241341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>
                <a:solidFill>
                  <a:srgbClr val="FFFFFF"/>
                </a:solidFill>
                <a:latin typeface="Aptos"/>
              </a:rPr>
              <a:t>•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педагог</a:t>
            </a:r>
            <a:r>
              <a:rPr b="0" dirty="0">
                <a:solidFill>
                  <a:srgbClr val="FFFFFF"/>
                </a:solidFill>
                <a:latin typeface="Aptos"/>
              </a:rPr>
              <a:t>,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який</a:t>
            </a:r>
            <a:r>
              <a:rPr b="0" dirty="0">
                <a:solidFill>
                  <a:srgbClr val="FFFFFF"/>
                </a:solidFill>
                <a:latin typeface="Aptos"/>
              </a:rPr>
              <a:t>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оцінює</a:t>
            </a:r>
            <a:endParaRPr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5840" y="3136392"/>
            <a:ext cx="80720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>
                <a:solidFill>
                  <a:srgbClr val="FFFFFF"/>
                </a:solidFill>
                <a:latin typeface="Aptos"/>
              </a:rPr>
              <a:t>•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учень</a:t>
            </a:r>
            <a:endParaRPr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5840" y="3758184"/>
            <a:ext cx="339605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>
                <a:solidFill>
                  <a:srgbClr val="FFFFFF"/>
                </a:solidFill>
                <a:latin typeface="Aptos"/>
              </a:rPr>
              <a:t>•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батьки</a:t>
            </a:r>
            <a:r>
              <a:rPr b="0" dirty="0">
                <a:solidFill>
                  <a:srgbClr val="FFFFFF"/>
                </a:solidFill>
                <a:latin typeface="Aptos"/>
              </a:rPr>
              <a:t> /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законні</a:t>
            </a:r>
            <a:r>
              <a:rPr b="0" dirty="0">
                <a:solidFill>
                  <a:srgbClr val="FFFFFF"/>
                </a:solidFill>
                <a:latin typeface="Aptos"/>
              </a:rPr>
              <a:t>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представники</a:t>
            </a:r>
            <a:endParaRPr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5840" y="4379976"/>
            <a:ext cx="3481018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>
                <a:solidFill>
                  <a:srgbClr val="FFFFFF"/>
                </a:solidFill>
                <a:latin typeface="Aptos"/>
              </a:rPr>
              <a:t>•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інші</a:t>
            </a:r>
            <a:r>
              <a:rPr b="0" dirty="0">
                <a:solidFill>
                  <a:srgbClr val="FFFFFF"/>
                </a:solidFill>
                <a:latin typeface="Aptos"/>
              </a:rPr>
              <a:t>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особи</a:t>
            </a:r>
            <a:r>
              <a:rPr b="0" dirty="0">
                <a:solidFill>
                  <a:srgbClr val="FFFFFF"/>
                </a:solidFill>
                <a:latin typeface="Aptos"/>
              </a:rPr>
              <a:t> —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лише</a:t>
            </a:r>
            <a:r>
              <a:rPr b="0" dirty="0">
                <a:solidFill>
                  <a:srgbClr val="FFFFFF"/>
                </a:solidFill>
                <a:latin typeface="Aptos"/>
              </a:rPr>
              <a:t> у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випадках</a:t>
            </a:r>
            <a:r>
              <a:rPr b="0" dirty="0">
                <a:solidFill>
                  <a:srgbClr val="FFFFFF"/>
                </a:solidFill>
                <a:latin typeface="Aptos"/>
              </a:rPr>
              <a:t>, </a:t>
            </a:r>
            <a:endParaRPr lang="uk-UA" b="0" dirty="0">
              <a:solidFill>
                <a:srgbClr val="FFFFFF"/>
              </a:solidFill>
              <a:latin typeface="Aptos"/>
            </a:endParaRPr>
          </a:p>
          <a:p>
            <a:pPr algn="l"/>
            <a:r>
              <a:rPr b="0" dirty="0" err="1">
                <a:solidFill>
                  <a:srgbClr val="FFFFFF"/>
                </a:solidFill>
                <a:latin typeface="Aptos"/>
              </a:rPr>
              <a:t>передбачених</a:t>
            </a:r>
            <a:r>
              <a:rPr b="0" dirty="0">
                <a:solidFill>
                  <a:srgbClr val="FFFFFF"/>
                </a:solidFill>
                <a:latin typeface="Aptos"/>
              </a:rPr>
              <a:t>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законом</a:t>
            </a:r>
            <a:endParaRPr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3480" y="1554480"/>
            <a:ext cx="2185791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21848C"/>
                </a:solidFill>
                <a:latin typeface="Aptos"/>
              </a:rPr>
              <a:t>ЯК ІНФОРМУЄМО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983480" y="2057400"/>
            <a:ext cx="6080760" cy="914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4983480" y="2057400"/>
            <a:ext cx="54864" cy="91440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212080" y="2221992"/>
            <a:ext cx="3312702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індивідуальна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комунікація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49240" y="2551866"/>
            <a:ext cx="208800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зустріч</a:t>
            </a:r>
            <a:r>
              <a:rPr b="0" dirty="0">
                <a:latin typeface="Aptos"/>
              </a:rPr>
              <a:t> / </a:t>
            </a:r>
            <a:r>
              <a:rPr b="0" dirty="0" err="1">
                <a:latin typeface="Aptos"/>
              </a:rPr>
              <a:t>пояснення</a:t>
            </a:r>
            <a:endParaRPr b="0" dirty="0">
              <a:latin typeface="Apto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983480" y="3200400"/>
            <a:ext cx="6080760" cy="914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4983480" y="3200400"/>
            <a:ext cx="54864" cy="914400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212080" y="3364992"/>
            <a:ext cx="3485826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паперові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електронні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носії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22267" y="3673539"/>
            <a:ext cx="455503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записи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повідомлення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електронні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системи</a:t>
            </a:r>
            <a:endParaRPr b="0" dirty="0"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983480" y="4343400"/>
            <a:ext cx="6080760" cy="914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4983480" y="4343400"/>
            <a:ext cx="54864" cy="914400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212080" y="4507992"/>
            <a:ext cx="2596160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свідоцтво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досягнень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22267" y="4824833"/>
            <a:ext cx="593976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семестрові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річні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результати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та</a:t>
            </a:r>
            <a:r>
              <a:rPr b="0" dirty="0">
                <a:latin typeface="Aptos"/>
              </a:rPr>
              <a:t> ДПА — у </a:t>
            </a:r>
            <a:r>
              <a:rPr b="0" dirty="0" err="1">
                <a:latin typeface="Aptos"/>
              </a:rPr>
              <a:t>разі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проведення</a:t>
            </a:r>
            <a:endParaRPr b="0" dirty="0">
              <a:latin typeface="Apto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654923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21848C"/>
                </a:solidFill>
                <a:latin typeface="Aptos"/>
              </a:rPr>
              <a:t>РОЛІ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Хто за що відповідає в системі оцінювання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22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463040"/>
            <a:ext cx="5074920" cy="1691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85800" y="1463040"/>
            <a:ext cx="658368" cy="169164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2121408"/>
            <a:ext cx="475488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1719072"/>
            <a:ext cx="1172693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ПЕДАГОГ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0200" y="2221992"/>
            <a:ext cx="3235758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критерії</a:t>
            </a:r>
            <a:r>
              <a:rPr b="0" dirty="0">
                <a:latin typeface="Aptos"/>
              </a:rPr>
              <a:t> • </a:t>
            </a:r>
            <a:r>
              <a:rPr b="0" dirty="0" err="1">
                <a:latin typeface="Aptos"/>
              </a:rPr>
              <a:t>інструменти</a:t>
            </a:r>
            <a:endParaRPr lang="uk-UA" b="0" dirty="0">
              <a:latin typeface="Aptos"/>
            </a:endParaRPr>
          </a:p>
          <a:p>
            <a:pPr algn="l"/>
            <a:r>
              <a:rPr b="0" dirty="0">
                <a:latin typeface="Aptos"/>
              </a:rPr>
              <a:t> • </a:t>
            </a:r>
            <a:r>
              <a:rPr b="0" dirty="0" err="1">
                <a:latin typeface="Aptos"/>
              </a:rPr>
              <a:t>зворотний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зв’язок</a:t>
            </a:r>
            <a:r>
              <a:rPr b="0" dirty="0">
                <a:latin typeface="Aptos"/>
              </a:rPr>
              <a:t> • </a:t>
            </a:r>
            <a:r>
              <a:rPr b="0" dirty="0" err="1">
                <a:latin typeface="Aptos"/>
              </a:rPr>
              <a:t>фіксація</a:t>
            </a:r>
            <a:endParaRPr b="0" dirty="0"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463040"/>
            <a:ext cx="5074920" cy="1691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6217920" y="1463040"/>
            <a:ext cx="658368" cy="1691640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309359" y="2121408"/>
            <a:ext cx="475488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0" y="1719072"/>
            <a:ext cx="87453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УЧЕНЬ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0" y="2221992"/>
            <a:ext cx="3855864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демонструє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результат</a:t>
            </a:r>
            <a:r>
              <a:rPr b="0" dirty="0">
                <a:latin typeface="Aptos"/>
              </a:rPr>
              <a:t> • </a:t>
            </a:r>
            <a:r>
              <a:rPr b="0" dirty="0" err="1">
                <a:latin typeface="Aptos"/>
              </a:rPr>
              <a:t>самооцінює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algn="l"/>
            <a:r>
              <a:rPr b="0" dirty="0">
                <a:latin typeface="Aptos"/>
              </a:rPr>
              <a:t>• </a:t>
            </a:r>
            <a:r>
              <a:rPr b="0" dirty="0" err="1">
                <a:latin typeface="Aptos"/>
              </a:rPr>
              <a:t>дотримується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доброчесності</a:t>
            </a:r>
            <a:endParaRPr b="0" dirty="0"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85800" y="3611880"/>
            <a:ext cx="5074920" cy="1691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685800" y="3611880"/>
            <a:ext cx="658368" cy="1691640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77240" y="4270248"/>
            <a:ext cx="475488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00200" y="3867912"/>
            <a:ext cx="99405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БАТЬКИ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00200" y="4370832"/>
            <a:ext cx="3997184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отримують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інформацію</a:t>
            </a:r>
            <a:r>
              <a:rPr b="0" dirty="0">
                <a:latin typeface="Aptos"/>
              </a:rPr>
              <a:t> • </a:t>
            </a:r>
            <a:r>
              <a:rPr b="0" dirty="0" err="1">
                <a:latin typeface="Aptos"/>
              </a:rPr>
              <a:t>комунікують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algn="l"/>
            <a:r>
              <a:rPr b="0" dirty="0">
                <a:latin typeface="Aptos"/>
              </a:rPr>
              <a:t>• </a:t>
            </a:r>
            <a:r>
              <a:rPr b="0" dirty="0" err="1">
                <a:latin typeface="Aptos"/>
              </a:rPr>
              <a:t>реалізують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право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на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звернення</a:t>
            </a:r>
            <a:endParaRPr b="0" dirty="0"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217920" y="3611880"/>
            <a:ext cx="5074920" cy="1691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6217920" y="3611880"/>
            <a:ext cx="658368" cy="1691640"/>
          </a:xfrm>
          <a:prstGeom prst="roundRect">
            <a:avLst/>
          </a:prstGeom>
          <a:solidFill>
            <a:srgbClr val="367E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309359" y="4270248"/>
            <a:ext cx="475488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3867912"/>
            <a:ext cx="2423099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>
                <a:solidFill>
                  <a:srgbClr val="12263F"/>
                </a:solidFill>
                <a:latin typeface="Aptos"/>
              </a:rPr>
              <a:t>ЗАКЛАД / ПЕДРАДА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4370832"/>
            <a:ext cx="4019627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локальні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рішення</a:t>
            </a:r>
            <a:r>
              <a:rPr b="0" dirty="0">
                <a:latin typeface="Aptos"/>
              </a:rPr>
              <a:t> • </a:t>
            </a:r>
            <a:r>
              <a:rPr b="0" dirty="0" err="1">
                <a:latin typeface="Aptos"/>
              </a:rPr>
              <a:t>узгоджені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підходи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algn="l"/>
            <a:r>
              <a:rPr b="0" dirty="0">
                <a:latin typeface="Aptos"/>
              </a:rPr>
              <a:t>• </a:t>
            </a:r>
            <a:r>
              <a:rPr b="0" dirty="0" err="1">
                <a:latin typeface="Aptos"/>
              </a:rPr>
              <a:t>внутрішній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аналіз</a:t>
            </a:r>
            <a:endParaRPr b="0" dirty="0">
              <a:latin typeface="Apto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250292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ПРАКТИЧНА ЦІННІСТЬ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4 додатки, які перетворюють Положення на робочий інструмент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23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417320"/>
            <a:ext cx="10789920" cy="8412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85800" y="1417320"/>
            <a:ext cx="868680" cy="841248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5800" y="1691640"/>
            <a:ext cx="86868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1581912"/>
            <a:ext cx="213212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ЗАГАЛЬНІ КРИТЕРІЇ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92040" y="1581912"/>
            <a:ext cx="480509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нормативна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основа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для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предметних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критеріїв</a:t>
            </a:r>
            <a:endParaRPr b="0" dirty="0"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85800" y="2514600"/>
            <a:ext cx="10789920" cy="8412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685800" y="2514600"/>
            <a:ext cx="868680" cy="841248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85800" y="2788920"/>
            <a:ext cx="86868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0" y="2679192"/>
            <a:ext cx="289271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РОЗРОБЛЕННЯ КРИТЕРІЇВ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92040" y="2679192"/>
            <a:ext cx="330308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послідовність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дій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для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педагогів</a:t>
            </a:r>
            <a:endParaRPr b="0" dirty="0"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85800" y="3611880"/>
            <a:ext cx="10789920" cy="8412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685800" y="3611880"/>
            <a:ext cx="868680" cy="841248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85800" y="3886200"/>
            <a:ext cx="86868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0" y="3776472"/>
            <a:ext cx="243746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НЕЗГОДА З ОЦІНКОЮ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92040" y="3776472"/>
            <a:ext cx="492051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зрозумілий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алгоритм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пояснення</a:t>
            </a:r>
            <a:r>
              <a:rPr b="0" dirty="0">
                <a:latin typeface="Aptos"/>
              </a:rPr>
              <a:t> й </a:t>
            </a:r>
            <a:r>
              <a:rPr b="0" dirty="0" err="1">
                <a:latin typeface="Aptos"/>
              </a:rPr>
              <a:t>оскарження</a:t>
            </a:r>
            <a:endParaRPr b="0" dirty="0"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5800" y="4709159"/>
            <a:ext cx="10789920" cy="8412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685800" y="4709159"/>
            <a:ext cx="868680" cy="841248"/>
          </a:xfrm>
          <a:prstGeom prst="roundRect">
            <a:avLst/>
          </a:prstGeom>
          <a:solidFill>
            <a:srgbClr val="367E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85800" y="4983479"/>
            <a:ext cx="86868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21575" y="4873751"/>
            <a:ext cx="319568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12263F"/>
                </a:solidFill>
                <a:latin typeface="Aptos"/>
              </a:rPr>
              <a:t>ДОСТРОКОВЕ ОЦІНЮВАННЯ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43500" y="4873751"/>
            <a:ext cx="5829300" cy="3139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організація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процедури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від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підстави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до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результату</a:t>
            </a:r>
            <a:endParaRPr b="0" dirty="0">
              <a:latin typeface="Apto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12801" y="5897880"/>
            <a:ext cx="10090198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21848C"/>
                </a:solidFill>
                <a:latin typeface="Aptos"/>
              </a:rPr>
              <a:t>Це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21848C"/>
                </a:solidFill>
                <a:latin typeface="Aptos"/>
              </a:rPr>
              <a:t>не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 «</a:t>
            </a:r>
            <a:r>
              <a:rPr sz="2000" b="1" dirty="0" err="1">
                <a:solidFill>
                  <a:srgbClr val="21848C"/>
                </a:solidFill>
                <a:latin typeface="Aptos"/>
              </a:rPr>
              <a:t>додатки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21848C"/>
                </a:solidFill>
                <a:latin typeface="Aptos"/>
              </a:rPr>
              <a:t>заради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21848C"/>
                </a:solidFill>
                <a:latin typeface="Aptos"/>
              </a:rPr>
              <a:t>додатків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»: </a:t>
            </a:r>
            <a:r>
              <a:rPr sz="2000" b="1" dirty="0" err="1">
                <a:solidFill>
                  <a:srgbClr val="21848C"/>
                </a:solidFill>
                <a:latin typeface="Aptos"/>
              </a:rPr>
              <a:t>кожен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21848C"/>
                </a:solidFill>
                <a:latin typeface="Aptos"/>
              </a:rPr>
              <a:t>закриває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21848C"/>
                </a:solidFill>
                <a:latin typeface="Aptos"/>
              </a:rPr>
              <a:t>конкретну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21848C"/>
                </a:solidFill>
                <a:latin typeface="Aptos"/>
              </a:rPr>
              <a:t>практичну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21848C"/>
                </a:solidFill>
                <a:latin typeface="Aptos"/>
              </a:rPr>
              <a:t>ситуацію</a:t>
            </a:r>
            <a:r>
              <a:rPr sz="2000" b="1" dirty="0">
                <a:solidFill>
                  <a:srgbClr val="21848C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412850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ЩО ЗМІНЮЄТЬСЯ В РОБОТІ ВЧИТЕЛЯ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7 практичних правил після затвердження Положення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24</a:t>
            </a:r>
          </a:p>
        </p:txBody>
      </p:sp>
      <p:sp>
        <p:nvSpPr>
          <p:cNvPr id="8" name="Oval 7"/>
          <p:cNvSpPr/>
          <p:nvPr/>
        </p:nvSpPr>
        <p:spPr>
          <a:xfrm>
            <a:off x="685800" y="1417320"/>
            <a:ext cx="457200" cy="45720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85800" y="1527048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1472184"/>
            <a:ext cx="429508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Оцінювати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лише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навчання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11" name="Oval 10"/>
          <p:cNvSpPr/>
          <p:nvPr/>
        </p:nvSpPr>
        <p:spPr>
          <a:xfrm>
            <a:off x="685800" y="2468880"/>
            <a:ext cx="457200" cy="45720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85800" y="2578608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2523744"/>
            <a:ext cx="3363998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Ознайомлювати</a:t>
            </a:r>
            <a:r>
              <a:rPr b="1" dirty="0">
                <a:solidFill>
                  <a:srgbClr val="12263F"/>
                </a:solidFill>
                <a:latin typeface="Aptos"/>
              </a:rPr>
              <a:t> з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критеріями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до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оцінювальної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діяльності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3520439"/>
            <a:ext cx="457200" cy="45720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85800" y="3630168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3575303"/>
            <a:ext cx="4167103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Добирати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інструмент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під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конкретний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очікуваний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</a:t>
            </a:r>
            <a:r>
              <a:rPr sz="1100"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17" name="Oval 16"/>
          <p:cNvSpPr/>
          <p:nvPr/>
        </p:nvSpPr>
        <p:spPr>
          <a:xfrm>
            <a:off x="685800" y="4572000"/>
            <a:ext cx="457200" cy="45720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85800" y="4681728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4626864"/>
            <a:ext cx="3931461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Розмежовувати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формувальне</a:t>
            </a:r>
            <a:r>
              <a:rPr b="1" dirty="0">
                <a:solidFill>
                  <a:srgbClr val="12263F"/>
                </a:solidFill>
                <a:latin typeface="Aptos"/>
              </a:rPr>
              <a:t>, 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поточне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підсумкове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оцінювання</a:t>
            </a:r>
            <a:r>
              <a:rPr sz="1100"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20" name="Oval 19"/>
          <p:cNvSpPr/>
          <p:nvPr/>
        </p:nvSpPr>
        <p:spPr>
          <a:xfrm>
            <a:off x="6217920" y="1417320"/>
            <a:ext cx="457200" cy="457200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217920" y="1527048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03720" y="1472184"/>
            <a:ext cx="4436407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latin typeface="Aptos"/>
              </a:rPr>
              <a:t>Надавати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конкретний</a:t>
            </a:r>
            <a:r>
              <a:rPr b="1" dirty="0">
                <a:latin typeface="Aptos"/>
              </a:rPr>
              <a:t> і </a:t>
            </a:r>
            <a:r>
              <a:rPr b="1" dirty="0" err="1">
                <a:latin typeface="Aptos"/>
              </a:rPr>
              <a:t>конструктивний</a:t>
            </a:r>
            <a:r>
              <a:rPr b="1" dirty="0">
                <a:latin typeface="Aptos"/>
              </a:rPr>
              <a:t> </a:t>
            </a:r>
            <a:endParaRPr lang="uk-UA" b="1" dirty="0">
              <a:latin typeface="Aptos"/>
            </a:endParaRPr>
          </a:p>
          <a:p>
            <a:pPr algn="l"/>
            <a:r>
              <a:rPr b="1" dirty="0" err="1">
                <a:latin typeface="Aptos"/>
              </a:rPr>
              <a:t>зворотний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зв’язок</a:t>
            </a:r>
            <a:r>
              <a:rPr b="1" dirty="0">
                <a:latin typeface="Aptos"/>
              </a:rPr>
              <a:t>.</a:t>
            </a:r>
          </a:p>
        </p:txBody>
      </p:sp>
      <p:sp>
        <p:nvSpPr>
          <p:cNvPr id="23" name="Oval 22"/>
          <p:cNvSpPr/>
          <p:nvPr/>
        </p:nvSpPr>
        <p:spPr>
          <a:xfrm>
            <a:off x="6217920" y="2468880"/>
            <a:ext cx="457200" cy="457200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217920" y="2578608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03720" y="2523744"/>
            <a:ext cx="3702232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latin typeface="Aptos"/>
              </a:rPr>
              <a:t>Дотримуватися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правил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шкал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для</a:t>
            </a:r>
            <a:r>
              <a:rPr b="1" dirty="0">
                <a:latin typeface="Aptos"/>
              </a:rPr>
              <a:t> </a:t>
            </a:r>
            <a:endParaRPr lang="uk-UA" b="1" dirty="0">
              <a:latin typeface="Aptos"/>
            </a:endParaRPr>
          </a:p>
          <a:p>
            <a:pPr algn="l"/>
            <a:r>
              <a:rPr b="1" dirty="0" err="1">
                <a:latin typeface="Aptos"/>
              </a:rPr>
              <a:t>відповідного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року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навчання</a:t>
            </a:r>
            <a:r>
              <a:rPr b="1" dirty="0">
                <a:latin typeface="Aptos"/>
              </a:rPr>
              <a:t>.</a:t>
            </a:r>
          </a:p>
        </p:txBody>
      </p:sp>
      <p:sp>
        <p:nvSpPr>
          <p:cNvPr id="26" name="Oval 25"/>
          <p:cNvSpPr/>
          <p:nvPr/>
        </p:nvSpPr>
        <p:spPr>
          <a:xfrm>
            <a:off x="6217920" y="3520439"/>
            <a:ext cx="457200" cy="457200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217920" y="3630168"/>
            <a:ext cx="45720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03720" y="3575303"/>
            <a:ext cx="4271297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latin typeface="Aptos"/>
              </a:rPr>
              <a:t>Бути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готовим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пояснити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оцінку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та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діяти</a:t>
            </a:r>
            <a:r>
              <a:rPr b="1" dirty="0">
                <a:latin typeface="Aptos"/>
              </a:rPr>
              <a:t> </a:t>
            </a:r>
            <a:endParaRPr lang="uk-UA" b="1" dirty="0">
              <a:latin typeface="Aptos"/>
            </a:endParaRPr>
          </a:p>
          <a:p>
            <a:pPr algn="l"/>
            <a:r>
              <a:rPr b="1" dirty="0" err="1">
                <a:latin typeface="Aptos"/>
              </a:rPr>
              <a:t>за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процедурою</a:t>
            </a:r>
            <a:r>
              <a:rPr b="1" dirty="0">
                <a:latin typeface="Aptos"/>
              </a:rPr>
              <a:t> у </a:t>
            </a:r>
            <a:r>
              <a:rPr b="1" dirty="0" err="1">
                <a:latin typeface="Aptos"/>
              </a:rPr>
              <a:t>разі</a:t>
            </a:r>
            <a:r>
              <a:rPr b="1" dirty="0">
                <a:latin typeface="Aptos"/>
              </a:rPr>
              <a:t> </a:t>
            </a:r>
            <a:r>
              <a:rPr b="1" dirty="0" err="1">
                <a:latin typeface="Aptos"/>
              </a:rPr>
              <a:t>незгоди</a:t>
            </a:r>
            <a:r>
              <a:rPr sz="1100"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7920" y="4754880"/>
            <a:ext cx="4937760" cy="1051560"/>
          </a:xfrm>
          <a:prstGeom prst="round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208974" y="5010912"/>
            <a:ext cx="4955651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Головне</a:t>
            </a:r>
            <a:r>
              <a:rPr b="1" dirty="0">
                <a:solidFill>
                  <a:srgbClr val="12263F"/>
                </a:solidFill>
                <a:latin typeface="Aptos"/>
              </a:rPr>
              <a:t>: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оцінювання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має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допомагати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учневі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endParaRPr lang="uk-UA" b="1" dirty="0">
              <a:solidFill>
                <a:srgbClr val="12263F"/>
              </a:solidFill>
              <a:latin typeface="Aptos"/>
            </a:endParaRPr>
          </a:p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розуміти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свій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</a:t>
            </a:r>
            <a:r>
              <a:rPr b="1" dirty="0">
                <a:solidFill>
                  <a:srgbClr val="12263F"/>
                </a:solidFill>
                <a:latin typeface="Aptos"/>
              </a:rPr>
              <a:t> і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наступний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крок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284597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УПРАВЛІНСЬКЕ РІШЕННЯ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Що пропонується педагогічній раді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25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25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417320"/>
            <a:ext cx="1828800" cy="64008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14927" y="1627632"/>
            <a:ext cx="125284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СХВАЛИТИ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4640" y="1563624"/>
            <a:ext cx="714041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Положення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про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систему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оцінювання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результатів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навчання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учнів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2313432"/>
            <a:ext cx="1828800" cy="640080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5352" y="2523744"/>
            <a:ext cx="165199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ЗАБЕЗПЕЧИТИ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34640" y="2459736"/>
            <a:ext cx="677038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єдине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застосування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його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норм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педагогічними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працівниками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209544"/>
            <a:ext cx="1828800" cy="640080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04746" y="3419856"/>
            <a:ext cx="187320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ОПРИЛЮДНИТИ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34640" y="3355848"/>
            <a:ext cx="909152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затверджені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критерії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оцінювання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у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порядку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та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строки</a:t>
            </a:r>
            <a:r>
              <a:rPr b="1" dirty="0">
                <a:solidFill>
                  <a:srgbClr val="12263F"/>
                </a:solidFill>
                <a:latin typeface="Aptos"/>
              </a:rPr>
              <a:t>,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визначені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законодавством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4105656"/>
            <a:ext cx="1828800" cy="640080"/>
          </a:xfrm>
          <a:prstGeom prst="roundRect">
            <a:avLst/>
          </a:prstGeom>
          <a:solidFill>
            <a:srgbClr val="367E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50366" y="4315968"/>
            <a:ext cx="1781962" cy="252377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Aptos"/>
              </a:rPr>
              <a:t>ВИКОРИСТОВУВАТИ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34640" y="4251960"/>
            <a:ext cx="459510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додатки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як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практичні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алгоритми</a:t>
            </a:r>
            <a:r>
              <a:rPr b="1" dirty="0">
                <a:solidFill>
                  <a:srgbClr val="12263F"/>
                </a:solidFill>
                <a:latin typeface="Aptos"/>
              </a:rPr>
              <a:t> в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роботі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" y="5001768"/>
            <a:ext cx="1828800" cy="640080"/>
          </a:xfrm>
          <a:prstGeom prst="round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57511" y="5212080"/>
            <a:ext cx="156767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АНАЛІЗУВАТИ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34640" y="5148072"/>
            <a:ext cx="1054865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12263F"/>
                </a:solidFill>
                <a:latin typeface="Aptos"/>
              </a:rPr>
              <a:t>функціонування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системи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оцінювання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в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межах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внутрішньої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системи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забезпечення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якості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освіти</a:t>
            </a:r>
            <a:r>
              <a:rPr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7616" y="5989320"/>
            <a:ext cx="10740568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0" dirty="0" err="1">
                <a:latin typeface="Aptos"/>
              </a:rPr>
              <a:t>Положення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не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потребує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щорічного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перезатвердження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якщо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зміни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законодавства</a:t>
            </a:r>
            <a:r>
              <a:rPr b="0" dirty="0">
                <a:latin typeface="Aptos"/>
              </a:rPr>
              <a:t>,</a:t>
            </a:r>
            <a:endParaRPr lang="uk-UA" b="0" dirty="0">
              <a:latin typeface="Aptos"/>
            </a:endParaRPr>
          </a:p>
          <a:p>
            <a:pPr algn="ctr"/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державних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стандартів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освітньої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програми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або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організації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оцінювання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не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зумовлюють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його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перегляду</a:t>
            </a:r>
            <a:r>
              <a:rPr b="0" dirty="0"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594360"/>
            <a:ext cx="126246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D2A448"/>
                </a:solidFill>
                <a:latin typeface="Aptos"/>
              </a:rPr>
              <a:t>ПІДСУМОК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234440"/>
            <a:ext cx="7772400" cy="201168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Aptos"/>
              </a:rPr>
              <a:t>Справедливе оцінювання —
це зрозумілі правила,
а не просто оцінка.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3977639"/>
            <a:ext cx="10698480" cy="73152"/>
          </a:xfrm>
          <a:prstGeom prst="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97693" y="4370832"/>
            <a:ext cx="9828973" cy="65248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D6E1E8"/>
                </a:solidFill>
                <a:latin typeface="Aptos"/>
              </a:rPr>
              <a:t>Критерії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відомі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 • 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результат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вимірюваний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 • 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зворотний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зв’язок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конструктивний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 </a:t>
            </a:r>
            <a:endParaRPr lang="uk-UA" sz="2000" b="1" dirty="0">
              <a:solidFill>
                <a:srgbClr val="D6E1E8"/>
              </a:solidFill>
              <a:latin typeface="Aptos"/>
            </a:endParaRPr>
          </a:p>
          <a:p>
            <a:pPr algn="ctr"/>
            <a:r>
              <a:rPr sz="2000" b="1" dirty="0">
                <a:solidFill>
                  <a:srgbClr val="D6E1E8"/>
                </a:solidFill>
                <a:latin typeface="Aptos"/>
              </a:rPr>
              <a:t>• 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право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на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пояснення</a:t>
            </a:r>
            <a:r>
              <a:rPr sz="2000" b="1" dirty="0">
                <a:solidFill>
                  <a:srgbClr val="D6E1E8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D6E1E8"/>
                </a:solidFill>
                <a:latin typeface="Aptos"/>
              </a:rPr>
              <a:t>гарантоване</a:t>
            </a:r>
            <a:endParaRPr sz="2000" b="1" dirty="0">
              <a:solidFill>
                <a:srgbClr val="D6E1E8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1520" y="5715000"/>
            <a:ext cx="3657600" cy="32004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500" b="1">
                <a:solidFill>
                  <a:srgbClr val="D2A448"/>
                </a:solidFill>
                <a:latin typeface="Aptos"/>
              </a:rPr>
              <a:t>Дякую за увагу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5715000"/>
            <a:ext cx="4846320" cy="32004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1100" b="1">
                <a:solidFill>
                  <a:srgbClr val="FFFFFF"/>
                </a:solidFill>
                <a:latin typeface="Aptos"/>
              </a:rPr>
              <a:t>Питання • обговорення • рішення педагогічної ради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231723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ЛОКАЛЬНИЙ РІВЕНЬ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Навіщо закладу власне Положення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475488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700" b="0">
                <a:solidFill>
                  <a:srgbClr val="8C97A0"/>
                </a:solidFill>
                <a:latin typeface="Aptos"/>
              </a:rPr>
              <a:t>Локальне Положення про систему оцінювання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17320"/>
            <a:ext cx="3657600" cy="4480560"/>
          </a:xfrm>
          <a:prstGeom prst="round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751889" y="1783080"/>
            <a:ext cx="1433982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FFFFFF"/>
                </a:solidFill>
                <a:latin typeface="Aptos"/>
              </a:rPr>
              <a:t>Наказ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МОН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331720"/>
            <a:ext cx="2583336" cy="65248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DAE3EA"/>
                </a:solidFill>
                <a:latin typeface="Aptos"/>
              </a:rPr>
              <a:t>встановлює</a:t>
            </a:r>
            <a:r>
              <a:rPr sz="2000" b="1" dirty="0">
                <a:solidFill>
                  <a:srgbClr val="DAE3EA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DAE3EA"/>
                </a:solidFill>
                <a:latin typeface="Aptos"/>
              </a:rPr>
              <a:t>загальні</a:t>
            </a:r>
            <a:r>
              <a:rPr sz="2000" b="1" dirty="0">
                <a:solidFill>
                  <a:srgbClr val="DAE3EA"/>
                </a:solidFill>
                <a:latin typeface="Aptos"/>
              </a:rPr>
              <a:t>
</a:t>
            </a:r>
            <a:r>
              <a:rPr sz="2000" b="1" dirty="0" err="1">
                <a:solidFill>
                  <a:srgbClr val="DAE3EA"/>
                </a:solidFill>
                <a:latin typeface="Aptos"/>
              </a:rPr>
              <a:t>державні</a:t>
            </a:r>
            <a:r>
              <a:rPr sz="2000" b="1" dirty="0">
                <a:solidFill>
                  <a:srgbClr val="DAE3EA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DAE3EA"/>
                </a:solidFill>
                <a:latin typeface="Aptos"/>
              </a:rPr>
              <a:t>правила</a:t>
            </a:r>
            <a:endParaRPr sz="2000" b="1" dirty="0">
              <a:solidFill>
                <a:srgbClr val="DAE3EA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03120" y="3337560"/>
            <a:ext cx="640080" cy="4572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600" b="1">
                <a:solidFill>
                  <a:srgbClr val="D2A448"/>
                </a:solidFill>
                <a:latin typeface="Aptos"/>
              </a:rPr>
              <a:t>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977639"/>
            <a:ext cx="2990499" cy="406265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400" b="1" dirty="0" err="1">
                <a:solidFill>
                  <a:srgbClr val="D2A448"/>
                </a:solidFill>
                <a:latin typeface="Aptos"/>
              </a:rPr>
              <a:t>Положення</a:t>
            </a:r>
            <a:r>
              <a:rPr sz="2400" b="1" dirty="0">
                <a:solidFill>
                  <a:srgbClr val="D2A448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D2A448"/>
                </a:solidFill>
                <a:latin typeface="Aptos"/>
              </a:rPr>
              <a:t>закладу</a:t>
            </a:r>
            <a:endParaRPr sz="2400" b="1" dirty="0">
              <a:solidFill>
                <a:srgbClr val="D2A448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400" y="4526280"/>
            <a:ext cx="3048207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FFFFFF"/>
                </a:solidFill>
                <a:latin typeface="Aptos"/>
              </a:rPr>
              <a:t>перетворює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їх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на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конкретні</a:t>
            </a:r>
            <a:r>
              <a:rPr b="1" dirty="0">
                <a:solidFill>
                  <a:srgbClr val="FFFFFF"/>
                </a:solidFill>
                <a:latin typeface="Aptos"/>
              </a:rPr>
              <a:t>
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внутрішні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процедури</a:t>
            </a:r>
            <a:endParaRPr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800600" y="1554480"/>
            <a:ext cx="502920" cy="502920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800600" y="1664207"/>
            <a:ext cx="50292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0" y="1527048"/>
            <a:ext cx="3428118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узгоджує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підходи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педагогів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400" y="1892808"/>
            <a:ext cx="351628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одна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логіка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оцінювання</a:t>
            </a:r>
            <a:r>
              <a:rPr b="0" dirty="0">
                <a:latin typeface="Aptos"/>
              </a:rPr>
              <a:t> в </a:t>
            </a:r>
            <a:r>
              <a:rPr b="0" dirty="0" err="1">
                <a:latin typeface="Aptos"/>
              </a:rPr>
              <a:t>закладі</a:t>
            </a:r>
            <a:endParaRPr b="0" dirty="0">
              <a:latin typeface="Apto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800600" y="2651760"/>
            <a:ext cx="502920" cy="502920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800600" y="2761488"/>
            <a:ext cx="50292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0" y="2624328"/>
            <a:ext cx="2600968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визначає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процедури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6400" y="2990088"/>
            <a:ext cx="448449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тематичне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семестрове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річне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дострокове</a:t>
            </a:r>
            <a:endParaRPr b="0" dirty="0">
              <a:latin typeface="Apto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800600" y="3749040"/>
            <a:ext cx="502920" cy="502920"/>
          </a:xfrm>
          <a:prstGeom prst="ellipse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800600" y="3858768"/>
            <a:ext cx="50292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0" y="3721608"/>
            <a:ext cx="2511200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захищає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права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учня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86400" y="4087368"/>
            <a:ext cx="363490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 err="1">
                <a:latin typeface="Aptos"/>
              </a:rPr>
              <a:t>пояснення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перегляд</a:t>
            </a:r>
            <a:r>
              <a:rPr b="0" dirty="0">
                <a:latin typeface="Aptos"/>
              </a:rPr>
              <a:t>, </a:t>
            </a:r>
            <a:r>
              <a:rPr b="0" dirty="0" err="1">
                <a:latin typeface="Aptos"/>
              </a:rPr>
              <a:t>оскарження</a:t>
            </a:r>
            <a:endParaRPr b="0" dirty="0">
              <a:latin typeface="Apto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4800600" y="4846320"/>
            <a:ext cx="502920" cy="502920"/>
          </a:xfrm>
          <a:prstGeom prst="ellipse">
            <a:avLst/>
          </a:prstGeom>
          <a:solidFill>
            <a:srgbClr val="367E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800600" y="4956048"/>
            <a:ext cx="50292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0" y="4818888"/>
            <a:ext cx="3113929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000" b="1" dirty="0" err="1">
                <a:solidFill>
                  <a:srgbClr val="12263F"/>
                </a:solidFill>
                <a:latin typeface="Aptos"/>
              </a:rPr>
              <a:t>дає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практичні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алгоритми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86400" y="5184648"/>
            <a:ext cx="334155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>
                <a:latin typeface="Aptos"/>
              </a:rPr>
              <a:t>4 </a:t>
            </a:r>
            <a:r>
              <a:rPr b="0" dirty="0" err="1">
                <a:latin typeface="Aptos"/>
              </a:rPr>
              <a:t>додатки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для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щоденної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роботи</a:t>
            </a:r>
            <a:endParaRPr b="0" dirty="0">
              <a:latin typeface="Apto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286687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АРХІТЕКТУРА ДОКУМЕНТА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15 розділів + 4 практичні додатки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508760"/>
            <a:ext cx="2468880" cy="33375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40080" y="1508760"/>
            <a:ext cx="2468880" cy="566928"/>
          </a:xfrm>
          <a:prstGeom prst="round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659269" y="1673352"/>
            <a:ext cx="43050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I–III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00382" y="2395728"/>
            <a:ext cx="948273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12263F"/>
                </a:solidFill>
                <a:latin typeface="Aptos"/>
              </a:rPr>
              <a:t>Засади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280" y="2971800"/>
            <a:ext cx="2538873" cy="86793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загальні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положення</a:t>
            </a:r>
            <a:endParaRPr lang="uk-UA" b="0" dirty="0">
              <a:latin typeface="Aptos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принципи</a:t>
            </a:r>
            <a:r>
              <a:rPr b="0" dirty="0">
                <a:latin typeface="Aptos"/>
              </a:rPr>
              <a:t> </a:t>
            </a:r>
            <a:endParaRPr lang="uk-UA" dirty="0">
              <a:latin typeface="Aptos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підходи</a:t>
            </a:r>
            <a:endParaRPr b="0" dirty="0"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29000" y="1508760"/>
            <a:ext cx="2468880" cy="33375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3429000" y="1508760"/>
            <a:ext cx="2468880" cy="566928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279809" y="1673352"/>
            <a:ext cx="767261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IV–VIII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00388" y="2395728"/>
            <a:ext cx="1926104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12263F"/>
                </a:solidFill>
                <a:latin typeface="Aptos"/>
              </a:rPr>
              <a:t>Інструментарій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0" y="2971800"/>
            <a:ext cx="2011680" cy="14219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види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форми</a:t>
            </a:r>
            <a:r>
              <a:rPr b="0" dirty="0">
                <a:latin typeface="Aptos"/>
              </a:rPr>
              <a:t> </a:t>
            </a:r>
            <a:endParaRPr lang="uk-UA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методи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шкали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критерії</a:t>
            </a:r>
            <a:endParaRPr b="0" dirty="0"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17920" y="1508760"/>
            <a:ext cx="2468880" cy="33375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6217920" y="1508760"/>
            <a:ext cx="2468880" cy="566928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098449" y="1673352"/>
            <a:ext cx="707822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IX–XII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33766" y="2395728"/>
            <a:ext cx="1437188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12263F"/>
                </a:solidFill>
                <a:latin typeface="Aptos"/>
              </a:rPr>
              <a:t>Процедури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73367" y="2971800"/>
            <a:ext cx="2188719" cy="1144929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підсумкове</a:t>
            </a:r>
            <a:r>
              <a:rPr b="0" dirty="0">
                <a:latin typeface="Aptos"/>
              </a:rPr>
              <a:t> </a:t>
            </a:r>
            <a:endParaRPr lang="uk-UA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форми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освіти</a:t>
            </a:r>
            <a:r>
              <a:rPr b="0" dirty="0">
                <a:latin typeface="Aptos"/>
              </a:rPr>
              <a:t> </a:t>
            </a:r>
            <a:endParaRPr lang="uk-UA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>
                <a:latin typeface="Aptos"/>
              </a:rPr>
              <a:t>ООП </a:t>
            </a:r>
            <a:endParaRPr lang="uk-UA" b="0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дострокове</a:t>
            </a:r>
            <a:endParaRPr b="0" dirty="0"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006839" y="1508760"/>
            <a:ext cx="2468880" cy="33375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9006839" y="1508760"/>
            <a:ext cx="2468880" cy="566928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808211" y="1673352"/>
            <a:ext cx="866135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XIII–XV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44700" y="2395728"/>
            <a:ext cx="993157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12263F"/>
                </a:solidFill>
                <a:latin typeface="Aptos"/>
              </a:rPr>
              <a:t>Гарантії</a:t>
            </a:r>
            <a:endParaRPr sz="2000"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16568" y="2971800"/>
            <a:ext cx="2330617" cy="86793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доброчесність</a:t>
            </a:r>
            <a:r>
              <a:rPr b="0" dirty="0">
                <a:latin typeface="Aptos"/>
              </a:rPr>
              <a:t> </a:t>
            </a:r>
            <a:endParaRPr lang="uk-UA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оскарження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повноваженн</a:t>
            </a:r>
            <a:r>
              <a:rPr sz="1100" b="0" dirty="0" err="1">
                <a:solidFill>
                  <a:srgbClr val="5C6A77"/>
                </a:solidFill>
                <a:latin typeface="Aptos"/>
              </a:rPr>
              <a:t>я</a:t>
            </a:r>
            <a:endParaRPr sz="1100" b="0" dirty="0">
              <a:solidFill>
                <a:srgbClr val="5C6A77"/>
              </a:solidFill>
              <a:latin typeface="Apto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0080" y="5230368"/>
            <a:ext cx="112043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ДОДАТКИ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28800" y="5120640"/>
            <a:ext cx="2212848" cy="685800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1975377" y="5202936"/>
            <a:ext cx="1919693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>
                <a:solidFill>
                  <a:srgbClr val="21848C"/>
                </a:solidFill>
                <a:latin typeface="Aptos"/>
              </a:rPr>
              <a:t>1. </a:t>
            </a:r>
            <a:r>
              <a:rPr sz="1600" b="1" dirty="0" err="1">
                <a:solidFill>
                  <a:srgbClr val="21848C"/>
                </a:solidFill>
                <a:latin typeface="Aptos"/>
              </a:rPr>
              <a:t>Загальні</a:t>
            </a:r>
            <a:r>
              <a:rPr sz="16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21848C"/>
                </a:solidFill>
                <a:latin typeface="Aptos"/>
              </a:rPr>
              <a:t>критерії</a:t>
            </a:r>
            <a:endParaRPr sz="1600"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233672" y="5120640"/>
            <a:ext cx="2212848" cy="658368"/>
          </a:xfrm>
          <a:prstGeom prst="roundRect">
            <a:avLst/>
          </a:prstGeom>
          <a:solidFill>
            <a:srgbClr val="E5EF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218346" y="5202936"/>
            <a:ext cx="2243498" cy="4678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400" b="1" dirty="0">
                <a:solidFill>
                  <a:srgbClr val="275F8E"/>
                </a:solidFill>
                <a:latin typeface="Aptos"/>
              </a:rPr>
              <a:t>2. </a:t>
            </a:r>
            <a:r>
              <a:rPr sz="1400" b="1" dirty="0" err="1">
                <a:solidFill>
                  <a:srgbClr val="275F8E"/>
                </a:solidFill>
                <a:latin typeface="Aptos"/>
              </a:rPr>
              <a:t>Алгоритм</a:t>
            </a:r>
            <a:r>
              <a:rPr sz="1400" b="1" dirty="0">
                <a:solidFill>
                  <a:srgbClr val="275F8E"/>
                </a:solidFill>
                <a:latin typeface="Aptos"/>
              </a:rPr>
              <a:t> </a:t>
            </a:r>
            <a:r>
              <a:rPr sz="1400" b="1" dirty="0" err="1">
                <a:solidFill>
                  <a:srgbClr val="275F8E"/>
                </a:solidFill>
                <a:latin typeface="Aptos"/>
              </a:rPr>
              <a:t>розроблення</a:t>
            </a:r>
            <a:r>
              <a:rPr sz="1400" b="1" dirty="0">
                <a:solidFill>
                  <a:srgbClr val="275F8E"/>
                </a:solidFill>
                <a:latin typeface="Aptos"/>
              </a:rPr>
              <a:t> </a:t>
            </a:r>
            <a:endParaRPr lang="uk-UA" sz="1400" b="1" dirty="0">
              <a:solidFill>
                <a:srgbClr val="275F8E"/>
              </a:solidFill>
              <a:latin typeface="Aptos"/>
            </a:endParaRPr>
          </a:p>
          <a:p>
            <a:pPr algn="ctr"/>
            <a:r>
              <a:rPr sz="1400" b="1" dirty="0" err="1">
                <a:solidFill>
                  <a:srgbClr val="275F8E"/>
                </a:solidFill>
                <a:latin typeface="Aptos"/>
              </a:rPr>
              <a:t>критеріїв</a:t>
            </a:r>
            <a:endParaRPr sz="1400" b="1" dirty="0">
              <a:solidFill>
                <a:srgbClr val="275F8E"/>
              </a:solidFill>
              <a:latin typeface="Aptos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638544" y="5120640"/>
            <a:ext cx="2212848" cy="658368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670352" y="5202936"/>
            <a:ext cx="2212847" cy="28315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r>
              <a:rPr sz="1600" b="1" dirty="0">
                <a:solidFill>
                  <a:srgbClr val="21848C"/>
                </a:solidFill>
                <a:latin typeface="Aptos"/>
              </a:rPr>
              <a:t>3</a:t>
            </a:r>
            <a:r>
              <a:rPr sz="1400" b="1" dirty="0">
                <a:solidFill>
                  <a:srgbClr val="21848C"/>
                </a:solidFill>
                <a:latin typeface="Aptos"/>
              </a:rPr>
              <a:t>. </a:t>
            </a:r>
            <a:r>
              <a:rPr sz="1400" b="1" dirty="0" err="1">
                <a:solidFill>
                  <a:srgbClr val="21848C"/>
                </a:solidFill>
                <a:latin typeface="Aptos"/>
              </a:rPr>
              <a:t>Алгоритм</a:t>
            </a:r>
            <a:r>
              <a:rPr sz="1400" b="1" dirty="0">
                <a:solidFill>
                  <a:srgbClr val="21848C"/>
                </a:solidFill>
                <a:latin typeface="Aptos"/>
              </a:rPr>
              <a:t> </a:t>
            </a:r>
            <a:r>
              <a:rPr lang="uk-UA" sz="14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1400" b="1" dirty="0" err="1">
                <a:solidFill>
                  <a:srgbClr val="21848C"/>
                </a:solidFill>
                <a:latin typeface="Aptos"/>
              </a:rPr>
              <a:t>оскарження</a:t>
            </a:r>
            <a:endParaRPr sz="1400"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996285" y="5120640"/>
            <a:ext cx="2715769" cy="658368"/>
          </a:xfrm>
          <a:prstGeom prst="roundRect">
            <a:avLst/>
          </a:prstGeom>
          <a:solidFill>
            <a:srgbClr val="E5EF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9028092" y="5202936"/>
            <a:ext cx="2683962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r>
              <a:rPr lang="uk-UA" sz="1600" b="1" dirty="0">
                <a:solidFill>
                  <a:srgbClr val="275F8E"/>
                </a:solidFill>
                <a:latin typeface="Aptos"/>
              </a:rPr>
              <a:t>  </a:t>
            </a:r>
            <a:r>
              <a:rPr sz="1400" b="1" dirty="0">
                <a:solidFill>
                  <a:srgbClr val="275F8E"/>
                </a:solidFill>
                <a:latin typeface="Aptos"/>
              </a:rPr>
              <a:t>4. </a:t>
            </a:r>
            <a:r>
              <a:rPr sz="1400" b="1" dirty="0" err="1">
                <a:solidFill>
                  <a:srgbClr val="275F8E"/>
                </a:solidFill>
                <a:latin typeface="Aptos"/>
              </a:rPr>
              <a:t>Алгоритм</a:t>
            </a:r>
            <a:r>
              <a:rPr lang="uk-UA" sz="1400" b="1" dirty="0">
                <a:solidFill>
                  <a:srgbClr val="275F8E"/>
                </a:solidFill>
                <a:latin typeface="Aptos"/>
              </a:rPr>
              <a:t> </a:t>
            </a:r>
            <a:r>
              <a:rPr sz="1400" b="1" dirty="0" err="1">
                <a:solidFill>
                  <a:srgbClr val="275F8E"/>
                </a:solidFill>
                <a:latin typeface="Aptos"/>
              </a:rPr>
              <a:t>дострокового</a:t>
            </a:r>
            <a:endParaRPr lang="uk-UA" sz="1400" b="1" dirty="0">
              <a:solidFill>
                <a:srgbClr val="275F8E"/>
              </a:solidFill>
              <a:latin typeface="Aptos"/>
            </a:endParaRPr>
          </a:p>
          <a:p>
            <a:r>
              <a:rPr sz="1400" b="1" dirty="0">
                <a:solidFill>
                  <a:srgbClr val="275F8E"/>
                </a:solidFill>
                <a:latin typeface="Aptos"/>
              </a:rPr>
              <a:t> </a:t>
            </a:r>
            <a:r>
              <a:rPr sz="1400" b="1" dirty="0" err="1">
                <a:solidFill>
                  <a:srgbClr val="275F8E"/>
                </a:solidFill>
                <a:latin typeface="Aptos"/>
              </a:rPr>
              <a:t>оцінювання</a:t>
            </a:r>
            <a:endParaRPr sz="1400" b="1" dirty="0">
              <a:solidFill>
                <a:srgbClr val="275F8E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570238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D2A448"/>
                </a:solidFill>
                <a:latin typeface="Aptos"/>
              </a:rPr>
              <a:t>КЛЮЧОВА ІДЕЯ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"/>
              </a:rPr>
              <a:t>Оцінюємо результат навчання — не особистість учня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D2A448"/>
                </a:solidFill>
                <a:latin typeface="Aptos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solidFill>
                  <a:srgbClr val="BFCBD3"/>
                </a:solidFill>
                <a:latin typeface="Aptos"/>
              </a:rPr>
              <a:t>Локальне</a:t>
            </a:r>
            <a:r>
              <a:rPr sz="1050" b="0" dirty="0">
                <a:solidFill>
                  <a:srgbClr val="BFCBD3"/>
                </a:solidFill>
                <a:latin typeface="Aptos"/>
              </a:rPr>
              <a:t> </a:t>
            </a:r>
            <a:r>
              <a:rPr sz="1050" b="0" dirty="0" err="1">
                <a:solidFill>
                  <a:srgbClr val="BFCBD3"/>
                </a:solidFill>
                <a:latin typeface="Aptos"/>
              </a:rPr>
              <a:t>Положення</a:t>
            </a:r>
            <a:r>
              <a:rPr sz="1050" b="0" dirty="0">
                <a:solidFill>
                  <a:srgbClr val="BFCBD3"/>
                </a:solidFill>
                <a:latin typeface="Aptos"/>
              </a:rPr>
              <a:t> </a:t>
            </a:r>
            <a:r>
              <a:rPr sz="1050" b="0" dirty="0" err="1">
                <a:solidFill>
                  <a:srgbClr val="BFCBD3"/>
                </a:solidFill>
                <a:latin typeface="Aptos"/>
              </a:rPr>
              <a:t>про</a:t>
            </a:r>
            <a:r>
              <a:rPr sz="1050" b="0" dirty="0">
                <a:solidFill>
                  <a:srgbClr val="BFCBD3"/>
                </a:solidFill>
                <a:latin typeface="Aptos"/>
              </a:rPr>
              <a:t> </a:t>
            </a:r>
            <a:r>
              <a:rPr sz="1050" b="0" dirty="0" err="1">
                <a:solidFill>
                  <a:srgbClr val="BFCBD3"/>
                </a:solidFill>
                <a:latin typeface="Aptos"/>
              </a:rPr>
              <a:t>систему</a:t>
            </a:r>
            <a:r>
              <a:rPr sz="1050" b="0" dirty="0">
                <a:solidFill>
                  <a:srgbClr val="BFCBD3"/>
                </a:solidFill>
                <a:latin typeface="Aptos"/>
              </a:rPr>
              <a:t> </a:t>
            </a:r>
            <a:r>
              <a:rPr sz="1050" b="0" dirty="0" err="1">
                <a:solidFill>
                  <a:srgbClr val="BFCBD3"/>
                </a:solidFill>
                <a:latin typeface="Aptos"/>
              </a:rPr>
              <a:t>оцінювання</a:t>
            </a:r>
            <a:endParaRPr sz="1050" b="0" dirty="0">
              <a:solidFill>
                <a:srgbClr val="BFCBD3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BFCBD3"/>
                </a:solidFill>
                <a:latin typeface="Aptos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554480"/>
            <a:ext cx="4933338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D2A448"/>
                </a:solidFill>
                <a:latin typeface="Aptos"/>
              </a:rPr>
              <a:t>НЕ МОЖЕ </a:t>
            </a:r>
            <a:r>
              <a:rPr sz="1600" b="1" dirty="0" err="1">
                <a:solidFill>
                  <a:srgbClr val="D2A448"/>
                </a:solidFill>
                <a:latin typeface="Aptos"/>
              </a:rPr>
              <a:t>бути</a:t>
            </a:r>
            <a:r>
              <a:rPr sz="1600" b="1" dirty="0">
                <a:solidFill>
                  <a:srgbClr val="D2A448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D2A448"/>
                </a:solidFill>
                <a:latin typeface="Aptos"/>
              </a:rPr>
              <a:t>самостійною</a:t>
            </a:r>
            <a:r>
              <a:rPr sz="1600" b="1" dirty="0">
                <a:solidFill>
                  <a:srgbClr val="D2A448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D2A448"/>
                </a:solidFill>
                <a:latin typeface="Aptos"/>
              </a:rPr>
              <a:t>підставою</a:t>
            </a:r>
            <a:r>
              <a:rPr sz="1600" b="1" dirty="0">
                <a:solidFill>
                  <a:srgbClr val="D2A448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D2A448"/>
                </a:solidFill>
                <a:latin typeface="Aptos"/>
              </a:rPr>
              <a:t>для</a:t>
            </a:r>
            <a:r>
              <a:rPr sz="1600" b="1" dirty="0">
                <a:solidFill>
                  <a:srgbClr val="D2A448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D2A448"/>
                </a:solidFill>
                <a:latin typeface="Aptos"/>
              </a:rPr>
              <a:t>оцінки</a:t>
            </a:r>
            <a:endParaRPr sz="1600" b="1" dirty="0">
              <a:solidFill>
                <a:srgbClr val="D2A448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2103120"/>
            <a:ext cx="4754880" cy="530352"/>
          </a:xfrm>
          <a:prstGeom prst="roundRect">
            <a:avLst/>
          </a:prstGeom>
          <a:solidFill>
            <a:srgbClr val="233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14400" y="2212848"/>
            <a:ext cx="27432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>
                <a:solidFill>
                  <a:srgbClr val="E88478"/>
                </a:solidFill>
                <a:latin typeface="Aptos"/>
              </a:rPr>
              <a:t>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25880" y="2212848"/>
            <a:ext cx="117109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FFFFFF"/>
                </a:solidFill>
                <a:latin typeface="Aptos"/>
              </a:rPr>
              <a:t>поведінка</a:t>
            </a:r>
            <a:endParaRPr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85800" y="2852927"/>
            <a:ext cx="4754880" cy="530352"/>
          </a:xfrm>
          <a:prstGeom prst="roundRect">
            <a:avLst/>
          </a:prstGeom>
          <a:solidFill>
            <a:srgbClr val="233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14400" y="2962656"/>
            <a:ext cx="27432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>
                <a:solidFill>
                  <a:srgbClr val="E88478"/>
                </a:solidFill>
                <a:latin typeface="Aptos"/>
              </a:rPr>
              <a:t>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25880" y="2962656"/>
            <a:ext cx="173053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FFFFFF"/>
                </a:solidFill>
                <a:latin typeface="Aptos"/>
              </a:rPr>
              <a:t>особисті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якості</a:t>
            </a:r>
            <a:endParaRPr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85800" y="3602735"/>
            <a:ext cx="4754880" cy="530352"/>
          </a:xfrm>
          <a:prstGeom prst="roundRect">
            <a:avLst/>
          </a:prstGeom>
          <a:solidFill>
            <a:srgbClr val="233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14400" y="3712463"/>
            <a:ext cx="27432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>
                <a:solidFill>
                  <a:srgbClr val="E88478"/>
                </a:solidFill>
                <a:latin typeface="Aptos"/>
              </a:rPr>
              <a:t>×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5880" y="3712463"/>
            <a:ext cx="198060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FFFFFF"/>
                </a:solidFill>
                <a:latin typeface="Aptos"/>
              </a:rPr>
              <a:t>попередні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оцінки</a:t>
            </a:r>
            <a:endParaRPr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85800" y="4352544"/>
            <a:ext cx="4754880" cy="530352"/>
          </a:xfrm>
          <a:prstGeom prst="roundRect">
            <a:avLst/>
          </a:prstGeom>
          <a:solidFill>
            <a:srgbClr val="233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14400" y="4462272"/>
            <a:ext cx="274320" cy="2286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>
                <a:solidFill>
                  <a:srgbClr val="E88478"/>
                </a:solidFill>
                <a:latin typeface="Aptos"/>
              </a:rPr>
              <a:t>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25880" y="4462272"/>
            <a:ext cx="255608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 err="1">
                <a:solidFill>
                  <a:srgbClr val="FFFFFF"/>
                </a:solidFill>
                <a:latin typeface="Aptos"/>
              </a:rPr>
              <a:t>суб’єктивне</a:t>
            </a:r>
            <a:r>
              <a:rPr b="1" dirty="0">
                <a:solidFill>
                  <a:srgbClr val="FFFFFF"/>
                </a:solidFill>
                <a:latin typeface="Aptos"/>
              </a:rPr>
              <a:t> </a:t>
            </a:r>
            <a:r>
              <a:rPr b="1" dirty="0" err="1">
                <a:solidFill>
                  <a:srgbClr val="FFFFFF"/>
                </a:solidFill>
                <a:latin typeface="Aptos"/>
              </a:rPr>
              <a:t>ставлення</a:t>
            </a:r>
            <a:endParaRPr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11290" y="1554480"/>
            <a:ext cx="3418610" cy="34471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/>
            <a:r>
              <a:rPr lang="uk-UA" sz="1600" b="1" dirty="0">
                <a:solidFill>
                  <a:srgbClr val="D2A448"/>
                </a:solidFill>
                <a:latin typeface="Aptos"/>
              </a:rPr>
              <a:t>            </a:t>
            </a:r>
            <a:r>
              <a:rPr sz="2000" b="1" dirty="0">
                <a:solidFill>
                  <a:srgbClr val="D2A448"/>
                </a:solidFill>
                <a:latin typeface="Aptos"/>
              </a:rPr>
              <a:t>ОБ’ЄКТ </a:t>
            </a:r>
            <a:r>
              <a:rPr sz="2000" b="1" dirty="0" err="1">
                <a:solidFill>
                  <a:srgbClr val="D2A448"/>
                </a:solidFill>
                <a:latin typeface="Aptos"/>
              </a:rPr>
              <a:t>оцінювання</a:t>
            </a:r>
            <a:endParaRPr sz="2000" b="1" dirty="0">
              <a:solidFill>
                <a:srgbClr val="D2A448"/>
              </a:solidFill>
              <a:latin typeface="Apto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400800" y="2103120"/>
            <a:ext cx="4892040" cy="278892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812280" y="2606040"/>
            <a:ext cx="4069080" cy="914400"/>
          </a:xfrm>
          <a:prstGeom prst="rect">
            <a:avLst/>
          </a:prstGeom>
          <a:noFill/>
        </p:spPr>
        <p:txBody>
          <a:bodyPr wrap="none" lIns="27432" tIns="18288" rIns="27432" bIns="18288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Aptos"/>
              </a:rPr>
              <a:t>РЕЗУЛЬТАТИ
НАВЧАННЯ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78250" y="3840480"/>
            <a:ext cx="4537141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0" dirty="0" err="1">
                <a:solidFill>
                  <a:srgbClr val="FFFFFF"/>
                </a:solidFill>
                <a:latin typeface="Aptos"/>
              </a:rPr>
              <a:t>фактично</a:t>
            </a:r>
            <a:r>
              <a:rPr b="0" dirty="0">
                <a:solidFill>
                  <a:srgbClr val="FFFFFF"/>
                </a:solidFill>
                <a:latin typeface="Aptos"/>
              </a:rPr>
              <a:t>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продемонстровані</a:t>
            </a:r>
            <a:r>
              <a:rPr b="0" dirty="0">
                <a:solidFill>
                  <a:srgbClr val="FFFFFF"/>
                </a:solidFill>
                <a:latin typeface="Aptos"/>
              </a:rPr>
              <a:t>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учнем</a:t>
            </a:r>
            <a:r>
              <a:rPr b="0" dirty="0">
                <a:solidFill>
                  <a:srgbClr val="FFFFFF"/>
                </a:solidFill>
                <a:latin typeface="Aptos"/>
              </a:rPr>
              <a:t>
і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співвіднесені</a:t>
            </a:r>
            <a:r>
              <a:rPr b="0" dirty="0">
                <a:solidFill>
                  <a:srgbClr val="FFFFFF"/>
                </a:solidFill>
                <a:latin typeface="Aptos"/>
              </a:rPr>
              <a:t> з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очікуваними</a:t>
            </a:r>
            <a:r>
              <a:rPr b="0" dirty="0">
                <a:solidFill>
                  <a:srgbClr val="FFFFFF"/>
                </a:solidFill>
                <a:latin typeface="Aptos"/>
              </a:rPr>
              <a:t> </a:t>
            </a:r>
            <a:r>
              <a:rPr b="0" dirty="0" err="1">
                <a:solidFill>
                  <a:srgbClr val="FFFFFF"/>
                </a:solidFill>
                <a:latin typeface="Aptos"/>
              </a:rPr>
              <a:t>результатами</a:t>
            </a:r>
            <a:endParaRPr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90427" y="5650992"/>
            <a:ext cx="8952066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FFFFFF"/>
                </a:solidFill>
                <a:latin typeface="Aptos"/>
              </a:rPr>
              <a:t>Оцінка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не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є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засобом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покарання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,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заохочення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чи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дисциплінарного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впливу</a:t>
            </a:r>
            <a:r>
              <a:rPr sz="1600" b="1" dirty="0">
                <a:solidFill>
                  <a:srgbClr val="FFFFF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227195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21848C"/>
                </a:solidFill>
                <a:latin typeface="Aptos"/>
              </a:rPr>
              <a:t>ПРИНЦИПИ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Шість опор справедливого оцінювання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17320"/>
            <a:ext cx="3337560" cy="1783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41247" y="1645920"/>
            <a:ext cx="530352" cy="530352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24221" y="1773936"/>
            <a:ext cx="16440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6192" y="1673352"/>
            <a:ext cx="1837362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12263F"/>
                </a:solidFill>
                <a:latin typeface="Aptos"/>
              </a:rPr>
              <a:t>СПРАВЕДЛИВІСТЬ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2130552"/>
            <a:ext cx="1913281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0" dirty="0" err="1">
                <a:latin typeface="Aptos"/>
              </a:rPr>
              <a:t>чіткі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критерії</a:t>
            </a:r>
            <a:r>
              <a:rPr sz="1600" b="0" dirty="0">
                <a:latin typeface="Aptos"/>
              </a:rPr>
              <a:t> + </a:t>
            </a:r>
            <a:endParaRPr lang="uk-UA" sz="1600" b="0" dirty="0">
              <a:latin typeface="Aptos"/>
            </a:endParaRPr>
          </a:p>
          <a:p>
            <a:pPr algn="l"/>
            <a:r>
              <a:rPr sz="1600" b="0" dirty="0" err="1">
                <a:latin typeface="Aptos"/>
              </a:rPr>
              <a:t>право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на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пояснення</a:t>
            </a:r>
            <a:endParaRPr sz="1600" b="0" dirty="0"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43400" y="1417320"/>
            <a:ext cx="3337560" cy="1783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4544568" y="1645920"/>
            <a:ext cx="530352" cy="530352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27542" y="1773936"/>
            <a:ext cx="16440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39512" y="1673352"/>
            <a:ext cx="1996637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12263F"/>
                </a:solidFill>
                <a:latin typeface="Aptos"/>
              </a:rPr>
              <a:t>НЕУПЕРЕДЖЕНІСТЬ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39512" y="2130552"/>
            <a:ext cx="1965603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0" dirty="0" err="1">
                <a:latin typeface="Aptos"/>
              </a:rPr>
              <a:t>лише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фактично</a:t>
            </a:r>
            <a:r>
              <a:rPr sz="1600" b="0" dirty="0">
                <a:latin typeface="Aptos"/>
              </a:rPr>
              <a:t> </a:t>
            </a:r>
            <a:endParaRPr lang="uk-UA" sz="1600" b="0" dirty="0">
              <a:latin typeface="Aptos"/>
            </a:endParaRPr>
          </a:p>
          <a:p>
            <a:pPr algn="l"/>
            <a:r>
              <a:rPr sz="1600" b="0" dirty="0" err="1">
                <a:latin typeface="Aptos"/>
              </a:rPr>
              <a:t>досягнуті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результати</a:t>
            </a:r>
            <a:endParaRPr sz="1600" b="0" dirty="0"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046719" y="1417320"/>
            <a:ext cx="3337560" cy="1783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247888" y="1645920"/>
            <a:ext cx="530352" cy="530352"/>
          </a:xfrm>
          <a:prstGeom prst="ellipse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430862" y="1773936"/>
            <a:ext cx="16440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42832" y="1673352"/>
            <a:ext cx="1631152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12263F"/>
                </a:solidFill>
                <a:latin typeface="Aptos"/>
              </a:rPr>
              <a:t>ОБ’ЄКТИВНІСТЬ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42832" y="2130552"/>
            <a:ext cx="2129686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0" dirty="0" err="1">
                <a:latin typeface="Aptos"/>
              </a:rPr>
              <a:t>зрозумілі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інструменти</a:t>
            </a:r>
            <a:r>
              <a:rPr sz="1600" b="0" dirty="0">
                <a:latin typeface="Aptos"/>
              </a:rPr>
              <a:t> </a:t>
            </a:r>
            <a:endParaRPr lang="uk-UA" sz="1600" b="0" dirty="0">
              <a:latin typeface="Aptos"/>
            </a:endParaRPr>
          </a:p>
          <a:p>
            <a:pPr algn="l"/>
            <a:r>
              <a:rPr sz="1600" b="0" dirty="0">
                <a:latin typeface="Aptos"/>
              </a:rPr>
              <a:t>й </a:t>
            </a:r>
            <a:r>
              <a:rPr sz="1600" b="0" dirty="0" err="1">
                <a:latin typeface="Aptos"/>
              </a:rPr>
              <a:t>процедури</a:t>
            </a:r>
            <a:endParaRPr sz="1600" b="0" dirty="0"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40080" y="3566160"/>
            <a:ext cx="3337560" cy="1783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841247" y="3794760"/>
            <a:ext cx="530352" cy="530352"/>
          </a:xfrm>
          <a:prstGeom prst="ellipse">
            <a:avLst/>
          </a:prstGeom>
          <a:solidFill>
            <a:srgbClr val="367E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024221" y="3922776"/>
            <a:ext cx="16440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36192" y="3822192"/>
            <a:ext cx="160550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12263F"/>
                </a:solidFill>
                <a:latin typeface="Aptos"/>
              </a:rPr>
              <a:t>НЕЗАЛЕЖНІСТЬ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36192" y="4279392"/>
            <a:ext cx="2105641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0" dirty="0" err="1">
                <a:latin typeface="Aptos"/>
              </a:rPr>
              <a:t>професійна</a:t>
            </a:r>
            <a:r>
              <a:rPr sz="1600" b="0" dirty="0">
                <a:latin typeface="Aptos"/>
              </a:rPr>
              <a:t> </a:t>
            </a:r>
            <a:endParaRPr lang="uk-UA" sz="1600" b="0" dirty="0">
              <a:latin typeface="Aptos"/>
            </a:endParaRPr>
          </a:p>
          <a:p>
            <a:pPr algn="l"/>
            <a:r>
              <a:rPr sz="1600" b="0" dirty="0" err="1">
                <a:latin typeface="Aptos"/>
              </a:rPr>
              <a:t>самостійність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учителя</a:t>
            </a:r>
            <a:endParaRPr sz="1600" b="0" dirty="0">
              <a:latin typeface="Apto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343400" y="3566160"/>
            <a:ext cx="3337560" cy="1783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4544568" y="3794760"/>
            <a:ext cx="530352" cy="530352"/>
          </a:xfrm>
          <a:prstGeom prst="ellipse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727542" y="3922776"/>
            <a:ext cx="16440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74920" y="3822192"/>
            <a:ext cx="2788002" cy="28315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12263F"/>
                </a:solidFill>
                <a:latin typeface="Aptos"/>
              </a:rPr>
              <a:t>НЕДИСКРИМІНАЦІЙНІСТЬ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39512" y="4279392"/>
            <a:ext cx="2063963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0" dirty="0" err="1">
                <a:latin typeface="Aptos"/>
              </a:rPr>
              <a:t>рівні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можливості</a:t>
            </a:r>
            <a:r>
              <a:rPr sz="1600" b="0" dirty="0">
                <a:latin typeface="Aptos"/>
              </a:rPr>
              <a:t> </a:t>
            </a:r>
            <a:endParaRPr lang="uk-UA" sz="1600" b="0" dirty="0">
              <a:latin typeface="Aptos"/>
            </a:endParaRPr>
          </a:p>
          <a:p>
            <a:pPr algn="l"/>
            <a:r>
              <a:rPr sz="1600" b="0" dirty="0" err="1">
                <a:latin typeface="Aptos"/>
              </a:rPr>
              <a:t>та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необхідні</a:t>
            </a:r>
            <a:r>
              <a:rPr sz="1600" b="0" dirty="0">
                <a:latin typeface="Aptos"/>
              </a:rPr>
              <a:t> </a:t>
            </a:r>
            <a:r>
              <a:rPr sz="1600" b="0" dirty="0" err="1">
                <a:latin typeface="Aptos"/>
              </a:rPr>
              <a:t>адаптації</a:t>
            </a:r>
            <a:endParaRPr sz="1600" b="0" dirty="0">
              <a:latin typeface="Aptos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8046719" y="3566160"/>
            <a:ext cx="3337560" cy="1783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8247888" y="3794760"/>
            <a:ext cx="530352" cy="530352"/>
          </a:xfrm>
          <a:prstGeom prst="ellipse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8430862" y="3922776"/>
            <a:ext cx="164404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942832" y="3822192"/>
            <a:ext cx="1743362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1" dirty="0">
                <a:solidFill>
                  <a:srgbClr val="12263F"/>
                </a:solidFill>
                <a:latin typeface="Aptos"/>
              </a:rPr>
              <a:t>ДОБРОЧЕСНІСТЬ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942832" y="4279392"/>
            <a:ext cx="2485552" cy="52937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600" b="0" dirty="0" err="1">
                <a:latin typeface="Aptos"/>
              </a:rPr>
              <a:t>прозорість</a:t>
            </a:r>
            <a:r>
              <a:rPr sz="1600" b="0" dirty="0">
                <a:latin typeface="Aptos"/>
              </a:rPr>
              <a:t>, </a:t>
            </a:r>
            <a:endParaRPr lang="uk-UA" sz="1600" b="0" dirty="0">
              <a:latin typeface="Aptos"/>
            </a:endParaRPr>
          </a:p>
          <a:p>
            <a:pPr algn="l"/>
            <a:r>
              <a:rPr sz="1600" b="0" dirty="0" err="1">
                <a:latin typeface="Aptos"/>
              </a:rPr>
              <a:t>відповідальність</a:t>
            </a:r>
            <a:r>
              <a:rPr sz="1600" b="0" dirty="0">
                <a:latin typeface="Aptos"/>
              </a:rPr>
              <a:t>, </a:t>
            </a:r>
            <a:r>
              <a:rPr sz="1600" b="0" dirty="0" err="1">
                <a:latin typeface="Aptos"/>
              </a:rPr>
              <a:t>чесність</a:t>
            </a:r>
            <a:endParaRPr sz="1600" b="0" dirty="0">
              <a:latin typeface="Apto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56609" y="327513"/>
            <a:ext cx="99796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ФУНКЦІЇ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Оцінювання — це більше, ніж виставлення бала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7</a:t>
            </a:r>
          </a:p>
        </p:txBody>
      </p:sp>
      <p:sp>
        <p:nvSpPr>
          <p:cNvPr id="8" name="Oval 7"/>
          <p:cNvSpPr/>
          <p:nvPr/>
        </p:nvSpPr>
        <p:spPr>
          <a:xfrm>
            <a:off x="5120640" y="2560320"/>
            <a:ext cx="1920240" cy="1920240"/>
          </a:xfrm>
          <a:prstGeom prst="ellipse">
            <a:avLst/>
          </a:prstGeom>
          <a:solidFill>
            <a:srgbClr val="122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278874" y="3127248"/>
            <a:ext cx="1603772" cy="590931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НАВЧАЛЬНИЙ
ПОСТУП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26380" y="1028700"/>
            <a:ext cx="1508760" cy="502920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396630" y="1188719"/>
            <a:ext cx="1368259" cy="283154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 dirty="0" err="1">
                <a:solidFill>
                  <a:srgbClr val="21848C"/>
                </a:solidFill>
                <a:latin typeface="Aptos"/>
              </a:rPr>
              <a:t>формувальна</a:t>
            </a:r>
            <a:endParaRPr sz="1600"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772400" y="1552825"/>
            <a:ext cx="2111666" cy="502920"/>
          </a:xfrm>
          <a:prstGeom prst="roundRect">
            <a:avLst/>
          </a:prstGeom>
          <a:solidFill>
            <a:srgbClr val="E5EF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894362" y="1712845"/>
            <a:ext cx="1780232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75F8E"/>
                </a:solidFill>
                <a:latin typeface="Aptos"/>
              </a:rPr>
              <a:t>констатувальна</a:t>
            </a:r>
            <a:endParaRPr b="1" dirty="0">
              <a:solidFill>
                <a:srgbClr val="275F8E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296112" y="2879959"/>
            <a:ext cx="1920240" cy="502920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296112" y="3039979"/>
            <a:ext cx="185396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1848C"/>
                </a:solidFill>
                <a:latin typeface="Aptos"/>
              </a:rPr>
              <a:t>діагностувальна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969090" y="4389119"/>
            <a:ext cx="1508760" cy="502920"/>
          </a:xfrm>
          <a:prstGeom prst="roundRect">
            <a:avLst/>
          </a:prstGeom>
          <a:solidFill>
            <a:srgbClr val="E5EF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996860" y="4549140"/>
            <a:ext cx="145321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75F8E"/>
                </a:solidFill>
                <a:latin typeface="Aptos"/>
              </a:rPr>
              <a:t>мотиваційна</a:t>
            </a:r>
            <a:endParaRPr b="1" dirty="0">
              <a:solidFill>
                <a:srgbClr val="275F8E"/>
              </a:solidFill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764998" y="5374154"/>
            <a:ext cx="1508760" cy="502920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744678" y="5534174"/>
            <a:ext cx="154940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1848C"/>
                </a:solidFill>
                <a:latin typeface="Aptos"/>
              </a:rPr>
              <a:t>коригувальна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887761" y="5374154"/>
            <a:ext cx="1508760" cy="502920"/>
          </a:xfrm>
          <a:prstGeom prst="roundRect">
            <a:avLst/>
          </a:prstGeom>
          <a:solidFill>
            <a:srgbClr val="E5EF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852213" y="5534174"/>
            <a:ext cx="157985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75F8E"/>
                </a:solidFill>
                <a:latin typeface="Aptos"/>
              </a:rPr>
              <a:t>прогностична</a:t>
            </a:r>
            <a:endParaRPr b="1" dirty="0">
              <a:solidFill>
                <a:srgbClr val="275F8E"/>
              </a:solidFill>
              <a:latin typeface="Apto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683669" y="4389120"/>
            <a:ext cx="1508760" cy="502920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705027" y="4549140"/>
            <a:ext cx="146604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1848C"/>
                </a:solidFill>
                <a:latin typeface="Aptos"/>
              </a:rPr>
              <a:t>розвивальна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184042" y="2879959"/>
            <a:ext cx="1508760" cy="502920"/>
          </a:xfrm>
          <a:prstGeom prst="roundRect">
            <a:avLst/>
          </a:prstGeom>
          <a:solidFill>
            <a:srgbClr val="E5EF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462682" y="3039979"/>
            <a:ext cx="95147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75F8E"/>
                </a:solidFill>
                <a:latin typeface="Aptos"/>
              </a:rPr>
              <a:t>виховна</a:t>
            </a:r>
            <a:endParaRPr b="1" dirty="0">
              <a:solidFill>
                <a:srgbClr val="275F8E"/>
              </a:solidFill>
              <a:latin typeface="Apto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622661" y="1552825"/>
            <a:ext cx="1508760" cy="502920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2621577" y="1712845"/>
            <a:ext cx="151092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21848C"/>
                </a:solidFill>
                <a:latin typeface="Aptos"/>
              </a:rPr>
              <a:t>управлінська</a:t>
            </a:r>
            <a:endParaRPr b="1" dirty="0">
              <a:solidFill>
                <a:srgbClr val="21848C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83125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ПІДХІД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7491731" cy="4678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800" b="1" dirty="0" err="1">
                <a:solidFill>
                  <a:srgbClr val="12263F"/>
                </a:solidFill>
                <a:latin typeface="Aptos"/>
              </a:rPr>
              <a:t>Від</a:t>
            </a:r>
            <a:r>
              <a:rPr sz="2800" b="1" dirty="0">
                <a:solidFill>
                  <a:srgbClr val="12263F"/>
                </a:solidFill>
                <a:latin typeface="Aptos"/>
              </a:rPr>
              <a:t> «</a:t>
            </a:r>
            <a:r>
              <a:rPr sz="2800" b="1" dirty="0" err="1">
                <a:solidFill>
                  <a:srgbClr val="12263F"/>
                </a:solidFill>
                <a:latin typeface="Aptos"/>
              </a:rPr>
              <a:t>скільки</a:t>
            </a:r>
            <a:r>
              <a:rPr sz="28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800" b="1" dirty="0" err="1">
                <a:solidFill>
                  <a:srgbClr val="12263F"/>
                </a:solidFill>
                <a:latin typeface="Aptos"/>
              </a:rPr>
              <a:t>помилок</a:t>
            </a:r>
            <a:r>
              <a:rPr sz="2800" b="1" dirty="0">
                <a:solidFill>
                  <a:srgbClr val="12263F"/>
                </a:solidFill>
                <a:latin typeface="Aptos"/>
              </a:rPr>
              <a:t>?» </a:t>
            </a:r>
            <a:r>
              <a:rPr sz="2800" b="1" dirty="0" err="1">
                <a:solidFill>
                  <a:srgbClr val="12263F"/>
                </a:solidFill>
                <a:latin typeface="Aptos"/>
              </a:rPr>
              <a:t>до</a:t>
            </a:r>
            <a:r>
              <a:rPr sz="2800" b="1" dirty="0">
                <a:solidFill>
                  <a:srgbClr val="12263F"/>
                </a:solidFill>
                <a:latin typeface="Aptos"/>
              </a:rPr>
              <a:t> «</a:t>
            </a:r>
            <a:r>
              <a:rPr sz="2800" b="1" dirty="0" err="1">
                <a:solidFill>
                  <a:srgbClr val="12263F"/>
                </a:solidFill>
                <a:latin typeface="Aptos"/>
              </a:rPr>
              <a:t>що</a:t>
            </a:r>
            <a:r>
              <a:rPr sz="28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800" b="1" dirty="0" err="1">
                <a:solidFill>
                  <a:srgbClr val="12263F"/>
                </a:solidFill>
                <a:latin typeface="Aptos"/>
              </a:rPr>
              <a:t>учень</a:t>
            </a:r>
            <a:r>
              <a:rPr sz="28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800" b="1" dirty="0" err="1">
                <a:solidFill>
                  <a:srgbClr val="12263F"/>
                </a:solidFill>
                <a:latin typeface="Aptos"/>
              </a:rPr>
              <a:t>уміє</a:t>
            </a:r>
            <a:r>
              <a:rPr sz="2800" b="1" dirty="0">
                <a:solidFill>
                  <a:srgbClr val="12263F"/>
                </a:solidFill>
                <a:latin typeface="Aptos"/>
              </a:rPr>
              <a:t>?»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58699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63040"/>
            <a:ext cx="4983480" cy="4251960"/>
          </a:xfrm>
          <a:prstGeom prst="roundRect">
            <a:avLst/>
          </a:prstGeom>
          <a:solidFill>
            <a:srgbClr val="F9E8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14400" y="1783080"/>
            <a:ext cx="2879699" cy="406265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400" b="1" dirty="0" err="1">
                <a:solidFill>
                  <a:srgbClr val="A8433C"/>
                </a:solidFill>
                <a:latin typeface="Aptos"/>
              </a:rPr>
              <a:t>Традиційний</a:t>
            </a:r>
            <a:r>
              <a:rPr sz="2400" b="1" dirty="0">
                <a:solidFill>
                  <a:srgbClr val="A8433C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A8433C"/>
                </a:solidFill>
                <a:latin typeface="Aptos"/>
              </a:rPr>
              <a:t>ризик</a:t>
            </a:r>
            <a:endParaRPr sz="2400" b="1" dirty="0">
              <a:solidFill>
                <a:srgbClr val="A8433C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0120" y="2423160"/>
            <a:ext cx="260417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00" b="0" dirty="0">
                <a:solidFill>
                  <a:srgbClr val="1F2B37"/>
                </a:solidFill>
                <a:latin typeface="Aptos"/>
              </a:rPr>
              <a:t>—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механічне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відтворення</a:t>
            </a:r>
            <a:endParaRPr b="0" dirty="0">
              <a:solidFill>
                <a:srgbClr val="1F2B37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0120" y="3081528"/>
            <a:ext cx="2320443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00" b="0" dirty="0">
                <a:solidFill>
                  <a:srgbClr val="1F2B37"/>
                </a:solidFill>
                <a:latin typeface="Aptos"/>
              </a:rPr>
              <a:t>—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підрахунок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помилок</a:t>
            </a:r>
            <a:endParaRPr b="0" dirty="0">
              <a:solidFill>
                <a:srgbClr val="1F2B37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0120" y="3739896"/>
            <a:ext cx="295843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00" b="0" dirty="0">
                <a:solidFill>
                  <a:srgbClr val="1F2B37"/>
                </a:solidFill>
                <a:latin typeface="Aptos"/>
              </a:rPr>
              <a:t>—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оцінка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як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фінальна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крапка</a:t>
            </a:r>
            <a:endParaRPr b="0" dirty="0">
              <a:solidFill>
                <a:srgbClr val="1F2B37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0120" y="4398264"/>
            <a:ext cx="401000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00" b="0" dirty="0">
                <a:solidFill>
                  <a:srgbClr val="1F2B37"/>
                </a:solidFill>
                <a:latin typeface="Aptos"/>
              </a:rPr>
              <a:t>—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однаковий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інструмент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для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всіх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цілей</a:t>
            </a:r>
            <a:endParaRPr b="0" dirty="0">
              <a:solidFill>
                <a:srgbClr val="1F2B37"/>
              </a:solidFill>
              <a:latin typeface="Aptos"/>
            </a:endParaRPr>
          </a:p>
        </p:txBody>
      </p:sp>
      <p:cxnSp>
        <p:nvCxnSpPr>
          <p:cNvPr id="14" name="Connector 13"/>
          <p:cNvCxnSpPr/>
          <p:nvPr/>
        </p:nvCxnSpPr>
        <p:spPr>
          <a:xfrm>
            <a:off x="5715000" y="3584448"/>
            <a:ext cx="731520" cy="0"/>
          </a:xfrm>
          <a:prstGeom prst="line">
            <a:avLst/>
          </a:prstGeom>
          <a:ln w="25400">
            <a:solidFill>
              <a:srgbClr val="D2A4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6537960" y="1463040"/>
            <a:ext cx="4983480" cy="4251960"/>
          </a:xfrm>
          <a:prstGeom prst="roundRect">
            <a:avLst/>
          </a:prstGeom>
          <a:solidFill>
            <a:srgbClr val="E2F2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812280" y="1783080"/>
            <a:ext cx="3355983" cy="406265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400" b="1" dirty="0" err="1">
                <a:solidFill>
                  <a:srgbClr val="21848C"/>
                </a:solidFill>
                <a:latin typeface="Aptos"/>
              </a:rPr>
              <a:t>Компетентнісна</a:t>
            </a:r>
            <a:r>
              <a:rPr sz="2400" b="1" dirty="0">
                <a:solidFill>
                  <a:srgbClr val="21848C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21848C"/>
                </a:solidFill>
                <a:latin typeface="Aptos"/>
              </a:rPr>
              <a:t>логіка</a:t>
            </a:r>
            <a:endParaRPr sz="2400" b="1" dirty="0">
              <a:solidFill>
                <a:srgbClr val="21848C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0" y="2423160"/>
            <a:ext cx="345537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200" b="0" dirty="0">
                <a:solidFill>
                  <a:srgbClr val="1F2B37"/>
                </a:solidFill>
                <a:latin typeface="Aptos"/>
              </a:rPr>
              <a:t>✓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застосування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знань</a:t>
            </a:r>
            <a:r>
              <a:rPr b="0" dirty="0">
                <a:solidFill>
                  <a:srgbClr val="1F2B37"/>
                </a:solidFill>
                <a:latin typeface="Aptos"/>
              </a:rPr>
              <a:t> у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ситуаціях</a:t>
            </a:r>
            <a:endParaRPr b="0" dirty="0">
              <a:solidFill>
                <a:srgbClr val="1F2B37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0" y="3081528"/>
            <a:ext cx="3145989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>
                <a:solidFill>
                  <a:srgbClr val="1F2B37"/>
                </a:solidFill>
                <a:latin typeface="Aptos"/>
              </a:rPr>
              <a:t>✓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ступінь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оволодіння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вмінням</a:t>
            </a:r>
            <a:endParaRPr b="0" dirty="0">
              <a:solidFill>
                <a:srgbClr val="1F2B37"/>
              </a:solidFill>
              <a:latin typeface="Apto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58000" y="3739896"/>
            <a:ext cx="3577198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>
                <a:solidFill>
                  <a:srgbClr val="1F2B37"/>
                </a:solidFill>
                <a:latin typeface="Aptos"/>
              </a:rPr>
              <a:t>✓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помилка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як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джерело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інформації</a:t>
            </a:r>
            <a:endParaRPr b="0" dirty="0">
              <a:solidFill>
                <a:srgbClr val="1F2B37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58000" y="4398264"/>
            <a:ext cx="3952300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0" dirty="0">
                <a:solidFill>
                  <a:srgbClr val="1F2B37"/>
                </a:solidFill>
                <a:latin typeface="Aptos"/>
              </a:rPr>
              <a:t>✓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зворотний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зв’язок</a:t>
            </a:r>
            <a:r>
              <a:rPr b="0" dirty="0">
                <a:solidFill>
                  <a:srgbClr val="1F2B37"/>
                </a:solidFill>
                <a:latin typeface="Aptos"/>
              </a:rPr>
              <a:t> і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наступний</a:t>
            </a:r>
            <a:r>
              <a:rPr b="0" dirty="0">
                <a:solidFill>
                  <a:srgbClr val="1F2B37"/>
                </a:solidFill>
                <a:latin typeface="Aptos"/>
              </a:rPr>
              <a:t> </a:t>
            </a:r>
            <a:r>
              <a:rPr b="0" dirty="0" err="1">
                <a:solidFill>
                  <a:srgbClr val="1F2B37"/>
                </a:solidFill>
                <a:latin typeface="Aptos"/>
              </a:rPr>
              <a:t>крок</a:t>
            </a:r>
            <a:endParaRPr b="0" dirty="0">
              <a:solidFill>
                <a:srgbClr val="1F2B37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9328" y="5989320"/>
            <a:ext cx="10048584" cy="34471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 dirty="0" err="1">
                <a:solidFill>
                  <a:srgbClr val="12263F"/>
                </a:solidFill>
                <a:latin typeface="Aptos"/>
              </a:rPr>
              <a:t>Фокус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: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очікувані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результати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навчання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+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наскрізні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уміння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+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індивідуальний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2263F"/>
                </a:solidFill>
                <a:latin typeface="Aptos"/>
              </a:rPr>
              <a:t>поступ</a:t>
            </a:r>
            <a:r>
              <a:rPr sz="2000" b="1" dirty="0">
                <a:solidFill>
                  <a:srgbClr val="12263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232204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b="1" dirty="0">
                <a:solidFill>
                  <a:srgbClr val="21848C"/>
                </a:solidFill>
                <a:latin typeface="Aptos"/>
              </a:rPr>
              <a:t>ВИДИ ОЦІНЮВАННЯ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607040" cy="68580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2600" b="1">
                <a:solidFill>
                  <a:srgbClr val="12263F"/>
                </a:solidFill>
                <a:latin typeface="Aptos"/>
              </a:rPr>
              <a:t>Чотири рівні логіки оцінювання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347472"/>
            <a:ext cx="548640" cy="27432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900" b="1">
                <a:solidFill>
                  <a:srgbClr val="5C6A77"/>
                </a:solidFill>
                <a:latin typeface="Aptos"/>
              </a:rPr>
              <a:t>09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2887906" cy="198516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l"/>
            <a:r>
              <a:rPr sz="1050" b="0" dirty="0" err="1">
                <a:latin typeface="Aptos"/>
              </a:rPr>
              <a:t>Локальне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Положення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про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систему</a:t>
            </a:r>
            <a:r>
              <a:rPr sz="1050" b="0" dirty="0">
                <a:latin typeface="Aptos"/>
              </a:rPr>
              <a:t> </a:t>
            </a:r>
            <a:r>
              <a:rPr sz="1050" b="0" dirty="0" err="1">
                <a:latin typeface="Aptos"/>
              </a:rPr>
              <a:t>оцінювання</a:t>
            </a:r>
            <a:endParaRPr sz="1050" b="0" dirty="0"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09960" y="6510528"/>
            <a:ext cx="457200" cy="16459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r"/>
            <a:r>
              <a:rPr sz="700" b="1">
                <a:solidFill>
                  <a:srgbClr val="8C97A0"/>
                </a:solidFill>
                <a:latin typeface="Aptos"/>
              </a:rPr>
              <a:t>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600200"/>
            <a:ext cx="2487168" cy="4160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40080" y="1600200"/>
            <a:ext cx="2487168" cy="640080"/>
          </a:xfrm>
          <a:prstGeom prst="roundRect">
            <a:avLst/>
          </a:prstGeom>
          <a:solidFill>
            <a:srgbClr val="218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01563" y="1810512"/>
            <a:ext cx="1764201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ФОРМУВАЛЬНЕ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770" y="2606040"/>
            <a:ext cx="239578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підтримати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навчання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7067" y="3657600"/>
            <a:ext cx="2137701" cy="86793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динаміка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потреби</a:t>
            </a:r>
            <a:endParaRPr lang="uk-UA" b="0" dirty="0">
              <a:latin typeface="Aptos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зворотний</a:t>
            </a:r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зв’язок</a:t>
            </a:r>
            <a:endParaRPr b="0" dirty="0"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7319" y="5029200"/>
            <a:ext cx="914400" cy="32004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>
                <a:solidFill>
                  <a:srgbClr val="21848C"/>
                </a:solidFill>
                <a:latin typeface="Aptos"/>
              </a:rPr>
              <a:t>01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29000" y="1600200"/>
            <a:ext cx="2487168" cy="4160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3429000" y="1600200"/>
            <a:ext cx="2487168" cy="640080"/>
          </a:xfrm>
          <a:prstGeom prst="roundRect">
            <a:avLst/>
          </a:prstGeom>
          <a:solidFill>
            <a:srgbClr val="275F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104672" y="1810512"/>
            <a:ext cx="1135824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ПОТОЧНЕ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75681" y="2606040"/>
            <a:ext cx="2193806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 err="1">
                <a:solidFill>
                  <a:srgbClr val="12263F"/>
                </a:solidFill>
                <a:latin typeface="Aptos"/>
              </a:rPr>
              <a:t>перевірити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на</a:t>
            </a:r>
            <a:r>
              <a:rPr b="1" dirty="0">
                <a:solidFill>
                  <a:srgbClr val="12263F"/>
                </a:solidFill>
                <a:latin typeface="Aptos"/>
              </a:rPr>
              <a:t> </a:t>
            </a:r>
            <a:r>
              <a:rPr b="1" dirty="0" err="1">
                <a:solidFill>
                  <a:srgbClr val="12263F"/>
                </a:solidFill>
                <a:latin typeface="Aptos"/>
              </a:rPr>
              <a:t>етапі</a:t>
            </a:r>
            <a:endParaRPr b="1" dirty="0">
              <a:solidFill>
                <a:srgbClr val="12263F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5681" y="3657600"/>
            <a:ext cx="1822711" cy="1144929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r>
              <a:rPr lang="uk-UA" b="0" dirty="0">
                <a:latin typeface="Aptos"/>
              </a:rPr>
              <a:t>В</a:t>
            </a:r>
            <a:r>
              <a:rPr b="0" dirty="0" err="1">
                <a:latin typeface="Aptos"/>
              </a:rPr>
              <a:t>ідповідність</a:t>
            </a:r>
            <a:endParaRPr lang="uk-UA" b="0" dirty="0">
              <a:latin typeface="Aptos"/>
            </a:endParaRPr>
          </a:p>
          <a:p>
            <a:r>
              <a:rPr b="0" dirty="0">
                <a:latin typeface="Aptos"/>
              </a:rPr>
              <a:t> </a:t>
            </a:r>
            <a:r>
              <a:rPr b="0" dirty="0" err="1">
                <a:latin typeface="Aptos"/>
              </a:rPr>
              <a:t>досягнутих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r>
              <a:rPr b="0" dirty="0" err="1">
                <a:latin typeface="Aptos"/>
              </a:rPr>
              <a:t>результатів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r>
              <a:rPr b="0" dirty="0" err="1">
                <a:latin typeface="Aptos"/>
              </a:rPr>
              <a:t>очікуваним</a:t>
            </a:r>
            <a:endParaRPr b="0" dirty="0">
              <a:latin typeface="Apto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06240" y="5029200"/>
            <a:ext cx="914400" cy="32004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>
                <a:solidFill>
                  <a:srgbClr val="275F8E"/>
                </a:solidFill>
                <a:latin typeface="Aptos"/>
              </a:rPr>
              <a:t>02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0" y="1600200"/>
            <a:ext cx="2487168" cy="4160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6217920" y="1600200"/>
            <a:ext cx="2487168" cy="640080"/>
          </a:xfrm>
          <a:prstGeom prst="roundRect">
            <a:avLst/>
          </a:prstGeom>
          <a:solidFill>
            <a:srgbClr val="D2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692415" y="1810512"/>
            <a:ext cx="1538177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ПІДСУМКОВЕ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19088" y="2606040"/>
            <a:ext cx="2084831" cy="5669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>
                <a:solidFill>
                  <a:srgbClr val="12263F"/>
                </a:solidFill>
                <a:latin typeface="Aptos"/>
              </a:rPr>
              <a:t>узагальнити результат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74594" y="3657600"/>
            <a:ext cx="1618328" cy="86793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тематичне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семестрове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b="0" dirty="0" err="1">
                <a:latin typeface="Aptos"/>
              </a:rPr>
              <a:t>річне</a:t>
            </a:r>
            <a:endParaRPr b="0" dirty="0"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95159" y="5029200"/>
            <a:ext cx="914400" cy="32004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>
                <a:solidFill>
                  <a:srgbClr val="D2A448"/>
                </a:solidFill>
                <a:latin typeface="Aptos"/>
              </a:rPr>
              <a:t>03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006839" y="1600200"/>
            <a:ext cx="2487168" cy="4160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26"/>
          <p:cNvSpPr/>
          <p:nvPr/>
        </p:nvSpPr>
        <p:spPr>
          <a:xfrm>
            <a:off x="9006839" y="1600200"/>
            <a:ext cx="2487168" cy="640080"/>
          </a:xfrm>
          <a:prstGeom prst="roundRect">
            <a:avLst/>
          </a:prstGeom>
          <a:solidFill>
            <a:srgbClr val="367E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983875" y="1810512"/>
            <a:ext cx="533095" cy="313932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ptos"/>
              </a:rPr>
              <a:t>ДПА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208007" y="2606040"/>
            <a:ext cx="2084831" cy="566928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1600" b="1">
                <a:solidFill>
                  <a:srgbClr val="12263F"/>
                </a:solidFill>
                <a:latin typeface="Aptos"/>
              </a:rPr>
              <a:t>підтвердити рівень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14471" y="3657600"/>
            <a:ext cx="2271904" cy="86793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b="0" dirty="0">
                <a:latin typeface="Aptos"/>
              </a:rPr>
              <a:t>у </a:t>
            </a:r>
            <a:r>
              <a:rPr b="0" dirty="0" err="1">
                <a:latin typeface="Aptos"/>
              </a:rPr>
              <a:t>випадках</a:t>
            </a:r>
            <a:r>
              <a:rPr b="0" dirty="0">
                <a:latin typeface="Aptos"/>
              </a:rPr>
              <a:t> і </a:t>
            </a:r>
            <a:r>
              <a:rPr b="0" dirty="0" err="1">
                <a:latin typeface="Aptos"/>
              </a:rPr>
              <a:t>порядку</a:t>
            </a:r>
            <a:r>
              <a:rPr b="0" dirty="0">
                <a:latin typeface="Aptos"/>
              </a:rPr>
              <a:t>, </a:t>
            </a:r>
            <a:endParaRPr lang="uk-UA" b="0" dirty="0">
              <a:latin typeface="Aptos"/>
            </a:endParaRPr>
          </a:p>
          <a:p>
            <a:pPr algn="ctr"/>
            <a:r>
              <a:rPr b="0" dirty="0" err="1">
                <a:latin typeface="Aptos"/>
              </a:rPr>
              <a:t>визначених</a:t>
            </a:r>
            <a:r>
              <a:rPr b="0" dirty="0">
                <a:latin typeface="Aptos"/>
              </a:rPr>
              <a:t> </a:t>
            </a:r>
            <a:endParaRPr lang="uk-UA" b="0" dirty="0">
              <a:latin typeface="Aptos"/>
            </a:endParaRPr>
          </a:p>
          <a:p>
            <a:pPr algn="ctr"/>
            <a:r>
              <a:rPr b="0" dirty="0" err="1">
                <a:latin typeface="Aptos"/>
              </a:rPr>
              <a:t>законодавством</a:t>
            </a:r>
            <a:endParaRPr b="0" dirty="0">
              <a:latin typeface="Apto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784079" y="5029200"/>
            <a:ext cx="914400" cy="320040"/>
          </a:xfrm>
          <a:prstGeom prst="rect">
            <a:avLst/>
          </a:prstGeom>
          <a:noFill/>
        </p:spPr>
        <p:txBody>
          <a:bodyPr wrap="none" lIns="27432" tIns="18288" rIns="27432" bIns="18288" anchor="t">
            <a:spAutoFit/>
          </a:bodyPr>
          <a:lstStyle/>
          <a:p>
            <a:pPr algn="ctr"/>
            <a:r>
              <a:rPr sz="2000" b="1">
                <a:solidFill>
                  <a:srgbClr val="367E5D"/>
                </a:solidFill>
                <a:latin typeface="Aptos"/>
              </a:rPr>
              <a:t>04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1796</Words>
  <Application>Microsoft Office PowerPoint</Application>
  <PresentationFormat>Широкий екран</PresentationFormat>
  <Paragraphs>539</Paragraphs>
  <Slides>26</Slides>
  <Notes>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Aptos</vt:lpstr>
      <vt:lpstr>Arial</vt:lpstr>
      <vt:lpstr>Calibri</vt:lpstr>
      <vt:lpstr>Wingdings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Раїса Колісник</cp:lastModifiedBy>
  <cp:revision>5</cp:revision>
  <dcterms:created xsi:type="dcterms:W3CDTF">2013-01-27T09:14:16Z</dcterms:created>
  <dcterms:modified xsi:type="dcterms:W3CDTF">2026-08-10T18:24:47Z</dcterms:modified>
  <cp:category/>
</cp:coreProperties>
</file>